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77" r:id="rId1"/>
    <p:sldMasterId id="2147483801" r:id="rId2"/>
  </p:sldMasterIdLst>
  <p:notesMasterIdLst>
    <p:notesMasterId r:id="rId42"/>
  </p:notesMasterIdLst>
  <p:handoutMasterIdLst>
    <p:handoutMasterId r:id="rId43"/>
  </p:handoutMasterIdLst>
  <p:sldIdLst>
    <p:sldId id="256" r:id="rId3"/>
    <p:sldId id="298" r:id="rId4"/>
    <p:sldId id="322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2" r:id="rId13"/>
    <p:sldId id="281" r:id="rId14"/>
    <p:sldId id="283" r:id="rId15"/>
    <p:sldId id="285" r:id="rId16"/>
    <p:sldId id="286" r:id="rId17"/>
    <p:sldId id="284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324" r:id="rId29"/>
    <p:sldId id="297" r:id="rId30"/>
    <p:sldId id="299" r:id="rId31"/>
    <p:sldId id="323" r:id="rId32"/>
    <p:sldId id="300" r:id="rId33"/>
    <p:sldId id="301" r:id="rId34"/>
    <p:sldId id="302" r:id="rId35"/>
    <p:sldId id="303" r:id="rId36"/>
    <p:sldId id="306" r:id="rId37"/>
    <p:sldId id="318" r:id="rId38"/>
    <p:sldId id="320" r:id="rId39"/>
    <p:sldId id="321" r:id="rId40"/>
    <p:sldId id="308" r:id="rId41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933"/>
    <a:srgbClr val="0E3361"/>
    <a:srgbClr val="F5CE4D"/>
    <a:srgbClr val="003264"/>
    <a:srgbClr val="FBCE20"/>
    <a:srgbClr val="003D7C"/>
    <a:srgbClr val="010000"/>
    <a:srgbClr val="619080"/>
    <a:srgbClr val="99CCCC"/>
    <a:srgbClr val="66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34" autoAdjust="0"/>
    <p:restoredTop sz="94679" autoAdjust="0"/>
  </p:normalViewPr>
  <p:slideViewPr>
    <p:cSldViewPr snapToGrid="0">
      <p:cViewPr varScale="1">
        <p:scale>
          <a:sx n="179" d="100"/>
          <a:sy n="179" d="100"/>
        </p:scale>
        <p:origin x="288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64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t" anchorCtr="0" compatLnSpc="1">
            <a:prstTxWarp prst="textNoShape">
              <a:avLst/>
            </a:prstTxWarp>
          </a:bodyPr>
          <a:lstStyle>
            <a:lvl1pPr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t" anchorCtr="0" compatLnSpc="1">
            <a:prstTxWarp prst="textNoShape">
              <a:avLst/>
            </a:prstTxWarp>
          </a:bodyPr>
          <a:lstStyle>
            <a:lvl1pPr algn="r"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b" anchorCtr="0" compatLnSpc="1">
            <a:prstTxWarp prst="textNoShape">
              <a:avLst/>
            </a:prstTxWarp>
          </a:bodyPr>
          <a:lstStyle>
            <a:lvl1pPr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b" anchorCtr="0" compatLnSpc="1">
            <a:prstTxWarp prst="textNoShape">
              <a:avLst/>
            </a:prstTxWarp>
          </a:bodyPr>
          <a:lstStyle>
            <a:lvl1pPr algn="r"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fld id="{E4E61F8C-8B83-46FD-924E-318F610A73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645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t" anchorCtr="0" compatLnSpc="1">
            <a:prstTxWarp prst="textNoShape">
              <a:avLst/>
            </a:prstTxWarp>
          </a:bodyPr>
          <a:lstStyle>
            <a:lvl1pPr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t" anchorCtr="0" compatLnSpc="1">
            <a:prstTxWarp prst="textNoShape">
              <a:avLst/>
            </a:prstTxWarp>
          </a:bodyPr>
          <a:lstStyle>
            <a:lvl1pPr algn="r"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6400" y="696913"/>
            <a:ext cx="61976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8013"/>
            <a:ext cx="5607050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93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b" anchorCtr="0" compatLnSpc="1">
            <a:prstTxWarp prst="textNoShape">
              <a:avLst/>
            </a:prstTxWarp>
          </a:bodyPr>
          <a:lstStyle>
            <a:lvl1pPr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b" anchorCtr="0" compatLnSpc="1">
            <a:prstTxWarp prst="textNoShape">
              <a:avLst/>
            </a:prstTxWarp>
          </a:bodyPr>
          <a:lstStyle>
            <a:lvl1pPr algn="r"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fld id="{DB9721C8-080E-4AE7-89F7-9151732499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688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56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842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76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05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7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7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556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649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8628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224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12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9017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345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9264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9685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6448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3566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462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344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27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420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366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31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6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3591122" y="-1742878"/>
            <a:ext cx="50137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024081" y="6085317"/>
            <a:ext cx="2147776" cy="304800"/>
          </a:xfrm>
        </p:spPr>
        <p:txBody>
          <a:bodyPr anchor="ctr"/>
          <a:lstStyle>
            <a:lvl1pPr algn="ct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4509981"/>
            <a:ext cx="9652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FFFFC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2357674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 rot="5400000">
            <a:off x="5945572" y="611570"/>
            <a:ext cx="304800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 rot="5400000">
            <a:off x="5166360" y="-5171623"/>
            <a:ext cx="184378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855" y="649668"/>
            <a:ext cx="3124229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77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2" y="1358557"/>
            <a:ext cx="5442095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58557"/>
            <a:ext cx="5486400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4C9D31-C077-4F1D-9A24-5EC35A00F9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159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7131"/>
            <a:ext cx="110744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3857" y="1351145"/>
            <a:ext cx="5500347" cy="5008472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2" y="1351145"/>
            <a:ext cx="5485716" cy="2439029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2" y="3868933"/>
            <a:ext cx="5485716" cy="2490685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9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A02BB6-1A9C-452C-B494-FBD8DDFC7C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3293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3860" y="1301923"/>
            <a:ext cx="5434711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2" y="1301923"/>
            <a:ext cx="5485716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3860" y="3937846"/>
            <a:ext cx="5434711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2" y="3937846"/>
            <a:ext cx="5485716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A6E62A-80FB-44D8-8A0D-CECAD572AF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7131"/>
            <a:ext cx="110744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6543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able Placeholder 2"/>
          <p:cNvSpPr>
            <a:spLocks noGrp="1"/>
          </p:cNvSpPr>
          <p:nvPr>
            <p:ph type="tbl" idx="1" hasCustomPrompt="1"/>
          </p:nvPr>
        </p:nvSpPr>
        <p:spPr>
          <a:xfrm>
            <a:off x="603861" y="1348711"/>
            <a:ext cx="11079457" cy="5010907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 noProof="0" dirty="0"/>
              <a:t>Table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180C0-0ACE-425D-849B-9C4339D949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7131"/>
            <a:ext cx="110744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2800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662" y="4800601"/>
            <a:ext cx="8913452" cy="566739"/>
          </a:xfr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14663" y="612775"/>
            <a:ext cx="8913452" cy="41148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14662" y="5367339"/>
            <a:ext cx="8913452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4716E3-BCC5-4306-8204-3518F1026F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515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3D58AA-EB78-7A4A-AA34-C0122A6D8EF0}"/>
              </a:ext>
            </a:extLst>
          </p:cNvPr>
          <p:cNvSpPr/>
          <p:nvPr userDrawn="1"/>
        </p:nvSpPr>
        <p:spPr>
          <a:xfrm>
            <a:off x="-101204" y="-55564"/>
            <a:ext cx="12345591" cy="7122319"/>
          </a:xfrm>
          <a:prstGeom prst="rect">
            <a:avLst/>
          </a:prstGeom>
          <a:solidFill>
            <a:srgbClr val="182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3466"/>
              </a:highligh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3999" y="1563290"/>
            <a:ext cx="9144000" cy="1835150"/>
          </a:xfrm>
        </p:spPr>
        <p:txBody>
          <a:bodyPr anchor="t" anchorCtr="0"/>
          <a:lstStyle>
            <a:lvl1pPr algn="ctr">
              <a:defRPr sz="6000" b="1">
                <a:solidFill>
                  <a:srgbClr val="F8B7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3999" y="3410347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2CAF0F-C2A0-6040-8FE1-E6BCB779BB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8200" y="5613400"/>
            <a:ext cx="11353800" cy="12446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EAE2518-40DD-564C-9620-AEF456CF03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02" y="6054090"/>
            <a:ext cx="7452995" cy="36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643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8800"/>
            <a:ext cx="10515600" cy="4664075"/>
          </a:xfrm>
        </p:spPr>
        <p:txBody>
          <a:bodyPr/>
          <a:lstStyle>
            <a:lvl1pPr>
              <a:defRPr>
                <a:solidFill>
                  <a:srgbClr val="003466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41B2A74-2816-7F4F-81D1-3A7F516966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1353800" cy="124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667461" cy="97901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94559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550406"/>
            <a:ext cx="10515600" cy="2852737"/>
          </a:xfrm>
        </p:spPr>
        <p:txBody>
          <a:bodyPr anchor="t" anchorCtr="0"/>
          <a:lstStyle>
            <a:lvl1pPr>
              <a:defRPr sz="6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430131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E1812C-53FF-8542-A0C1-D61518344E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8200" y="5613400"/>
            <a:ext cx="11353800" cy="12446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0DF1BD08-DEC5-E045-8D33-E4DE184399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02" y="6054090"/>
            <a:ext cx="7452995" cy="36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1550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4C54FA4-D324-2644-97E1-46597FF6AD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1353800" cy="124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262941"/>
          </a:xfrm>
        </p:spPr>
        <p:txBody>
          <a:bodyPr/>
          <a:lstStyle>
            <a:lvl1pPr>
              <a:defRPr>
                <a:solidFill>
                  <a:srgbClr val="003466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262941"/>
          </a:xfrm>
        </p:spPr>
        <p:txBody>
          <a:bodyPr/>
          <a:lstStyle>
            <a:lvl1pPr>
              <a:defRPr>
                <a:solidFill>
                  <a:srgbClr val="003466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8DF8F-D3EB-304B-8F1F-AFAA1F5ECF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6464300"/>
            <a:ext cx="113538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654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DBEA452-4C37-2A4C-A60D-04B290157C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1353800" cy="124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63525"/>
            <a:ext cx="10515600" cy="13255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5795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403474"/>
            <a:ext cx="5157787" cy="38189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5795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403474"/>
            <a:ext cx="5183188" cy="38189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1485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 rot="5400000">
            <a:off x="5945572" y="611570"/>
            <a:ext cx="304800" cy="12188061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 rot="5400000">
            <a:off x="5166360" y="-5171623"/>
            <a:ext cx="184378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024081" y="6085317"/>
            <a:ext cx="2147776" cy="304800"/>
          </a:xfrm>
        </p:spPr>
        <p:txBody>
          <a:bodyPr anchor="ctr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4661592"/>
            <a:ext cx="9652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2509285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855" y="649668"/>
            <a:ext cx="3124229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151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6151C51-513F-244F-8DFE-F822FB7D24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1353800" cy="124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D8E345AA-D6A0-F84F-B7CE-51DC932BDDA0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838200" y="1673225"/>
            <a:ext cx="10515600" cy="48196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569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9DECEAD-AC18-5343-A96F-F2AA0E2746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1353800" cy="1244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548632-27BE-C548-9919-52696701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54727A-0604-6C48-9EF4-09B741C2C5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8200" y="5613400"/>
            <a:ext cx="11353800" cy="1244600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745203F1-3836-6C47-823F-36242DE683C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02" y="6054090"/>
            <a:ext cx="7452995" cy="36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479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"/>
          <p:cNvSpPr>
            <a:spLocks noGrp="1"/>
          </p:cNvSpPr>
          <p:nvPr>
            <p:ph type="body" idx="1"/>
          </p:nvPr>
        </p:nvSpPr>
        <p:spPr>
          <a:xfrm>
            <a:off x="1465762" y="627866"/>
            <a:ext cx="4548529" cy="823912"/>
          </a:xfrm>
        </p:spPr>
        <p:txBody>
          <a:bodyPr anchor="t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10"/>
          </p:nvPr>
        </p:nvSpPr>
        <p:spPr>
          <a:xfrm>
            <a:off x="6299724" y="635486"/>
            <a:ext cx="4546577" cy="823912"/>
          </a:xfrm>
        </p:spPr>
        <p:txBody>
          <a:bodyPr anchor="t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1"/>
          </p:nvPr>
        </p:nvSpPr>
        <p:spPr>
          <a:xfrm>
            <a:off x="1465762" y="1566484"/>
            <a:ext cx="4548529" cy="302139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2" name="Picture Placeholder 30"/>
          <p:cNvSpPr>
            <a:spLocks noGrp="1"/>
          </p:cNvSpPr>
          <p:nvPr>
            <p:ph type="pic" sz="quarter" idx="12"/>
          </p:nvPr>
        </p:nvSpPr>
        <p:spPr>
          <a:xfrm>
            <a:off x="6299723" y="1566484"/>
            <a:ext cx="4548529" cy="302139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4" name="Picture Placeholder 33"/>
          <p:cNvSpPr>
            <a:spLocks noGrp="1"/>
          </p:cNvSpPr>
          <p:nvPr>
            <p:ph type="pic" sz="quarter" idx="13"/>
          </p:nvPr>
        </p:nvSpPr>
        <p:spPr>
          <a:xfrm>
            <a:off x="1465762" y="4702587"/>
            <a:ext cx="2208167" cy="149383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6" name="Picture Placeholder 33"/>
          <p:cNvSpPr>
            <a:spLocks noGrp="1"/>
          </p:cNvSpPr>
          <p:nvPr>
            <p:ph type="pic" sz="quarter" idx="14"/>
          </p:nvPr>
        </p:nvSpPr>
        <p:spPr>
          <a:xfrm>
            <a:off x="3806124" y="4702587"/>
            <a:ext cx="2208167" cy="149383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7" name="Picture Placeholder 33"/>
          <p:cNvSpPr>
            <a:spLocks noGrp="1"/>
          </p:cNvSpPr>
          <p:nvPr>
            <p:ph type="pic" sz="quarter" idx="15"/>
          </p:nvPr>
        </p:nvSpPr>
        <p:spPr>
          <a:xfrm>
            <a:off x="6297772" y="4702587"/>
            <a:ext cx="2208167" cy="149383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8" name="Picture Placeholder 33"/>
          <p:cNvSpPr>
            <a:spLocks noGrp="1"/>
          </p:cNvSpPr>
          <p:nvPr>
            <p:ph type="pic" sz="quarter" idx="16"/>
          </p:nvPr>
        </p:nvSpPr>
        <p:spPr>
          <a:xfrm>
            <a:off x="8638134" y="4702587"/>
            <a:ext cx="2208167" cy="149383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D61E93F-0B51-8A47-B1D4-0BE346EB86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197600" y="6464300"/>
            <a:ext cx="5994400" cy="393700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D4B85887-6933-9C41-9EF1-116BEB1F4C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944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925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9673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9734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D7AB5277-A3E9-2A46-9BFD-861956ADE7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94400" cy="393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3C02C7-1F70-F944-9841-D4C78F4F6C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6464300"/>
            <a:ext cx="113538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602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7275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657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1B7540-0581-5648-ACE8-9AAA3DC81B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197600" y="6464300"/>
            <a:ext cx="5994400" cy="39370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873C09CF-1956-034E-8141-A58186FD2EB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13538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107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3"/>
          <p:cNvSpPr>
            <a:spLocks noChangeArrowheads="1"/>
          </p:cNvSpPr>
          <p:nvPr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024081" y="5745753"/>
            <a:ext cx="2147776" cy="304800"/>
          </a:xfrm>
        </p:spPr>
        <p:txBody>
          <a:bodyPr anchor="ctr"/>
          <a:lstStyle>
            <a:lvl1pPr algn="ct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23309ED-A3F5-1148-A338-EFA8C9AAB689}" type="datetimeFigureOut">
              <a:rPr lang="en-US" smtClean="0"/>
              <a:t>1/31/23</a:t>
            </a:fld>
            <a:endParaRPr lang="en-US"/>
          </a:p>
        </p:txBody>
      </p:sp>
      <p:sp>
        <p:nvSpPr>
          <p:cNvPr id="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4461865"/>
            <a:ext cx="9652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FFFFC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2309558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6" descr="Prim-H2L_School of Informatics Computing and Cyber Systems-rev.png">
            <a:extLst>
              <a:ext uri="{FF2B5EF4-FFF2-40B4-BE49-F238E27FC236}">
                <a16:creationId xmlns:a16="http://schemas.microsoft.com/office/drawing/2014/main" id="{C7C4CDF3-AC9D-684C-94A1-6FCDF7B8F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323" y="388719"/>
            <a:ext cx="8833856" cy="153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493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659971"/>
            <a:ext cx="9652000" cy="2819400"/>
          </a:xfrm>
        </p:spPr>
        <p:txBody>
          <a:bodyPr anchor="b"/>
          <a:lstStyle>
            <a:lvl1pPr algn="ctr">
              <a:spcAft>
                <a:spcPts val="0"/>
              </a:spcAft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3707969"/>
            <a:ext cx="9652000" cy="137160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FFFFC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 rot="5400000">
            <a:off x="5166361" y="-157924"/>
            <a:ext cx="184378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1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448800" y="6400800"/>
            <a:ext cx="2540000" cy="304800"/>
          </a:xfrm>
        </p:spPr>
        <p:txBody>
          <a:bodyPr anchor="ctr"/>
          <a:lstStyle>
            <a:lvl1pPr algn="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855" y="5485179"/>
            <a:ext cx="3124229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89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 userDrawn="1"/>
        </p:nvSpPr>
        <p:spPr bwMode="auto">
          <a:xfrm rot="5400000">
            <a:off x="5166361" y="-157924"/>
            <a:ext cx="184378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1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448800" y="6400800"/>
            <a:ext cx="2540000" cy="304800"/>
          </a:xfrm>
        </p:spPr>
        <p:txBody>
          <a:bodyPr anchor="ctr"/>
          <a:lstStyle>
            <a:lvl1pPr algn="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659972"/>
            <a:ext cx="9652000" cy="2582077"/>
          </a:xfrm>
        </p:spPr>
        <p:txBody>
          <a:bodyPr anchor="b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3362155"/>
            <a:ext cx="9652000" cy="137160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 rot="5400000">
            <a:off x="6040632" y="-1067787"/>
            <a:ext cx="114680" cy="12188061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855" y="5485179"/>
            <a:ext cx="3124229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1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1921457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13"/>
          <p:cNvSpPr>
            <a:spLocks noChangeArrowheads="1"/>
          </p:cNvSpPr>
          <p:nvPr userDrawn="1"/>
        </p:nvSpPr>
        <p:spPr bwMode="auto">
          <a:xfrm rot="5400000">
            <a:off x="5553940" y="219941"/>
            <a:ext cx="108806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000" y="6038330"/>
            <a:ext cx="7362336" cy="4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88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2668971" y="-2665030"/>
            <a:ext cx="68580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1921457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694" y="6038330"/>
            <a:ext cx="7362949" cy="4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79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 userDrawn="1"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"/>
          </p:nvPr>
        </p:nvSpPr>
        <p:spPr>
          <a:xfrm>
            <a:off x="1" y="2"/>
            <a:ext cx="12192000" cy="5769929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Rectangle 13"/>
          <p:cNvSpPr>
            <a:spLocks noChangeArrowheads="1"/>
          </p:cNvSpPr>
          <p:nvPr userDrawn="1"/>
        </p:nvSpPr>
        <p:spPr bwMode="auto">
          <a:xfrm rot="5400000">
            <a:off x="5553940" y="219941"/>
            <a:ext cx="108806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000" y="6038330"/>
            <a:ext cx="7362336" cy="4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74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427" y="147287"/>
            <a:ext cx="11086935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424" y="1358555"/>
            <a:ext cx="11086936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022016" y="6553200"/>
            <a:ext cx="2660344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95425" y="6553200"/>
            <a:ext cx="6570492" cy="3048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549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47287"/>
            <a:ext cx="11074400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58555"/>
            <a:ext cx="11074400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Arial Hebrew Scholar" charset="-79"/>
                <a:ea typeface="Arial Hebrew Scholar" charset="-79"/>
                <a:cs typeface="Arial Hebrew Scholar" charset="-79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64530E-D695-45C9-AFB6-E411BBE097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3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>
            <a:spLocks noChangeArrowheads="1"/>
          </p:cNvSpPr>
          <p:nvPr userDrawn="1"/>
        </p:nvSpPr>
        <p:spPr bwMode="auto">
          <a:xfrm rot="5400000">
            <a:off x="5827329" y="497271"/>
            <a:ext cx="5334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1" name="Rectangle 13"/>
          <p:cNvSpPr>
            <a:spLocks noChangeArrowheads="1"/>
          </p:cNvSpPr>
          <p:nvPr userDrawn="1"/>
        </p:nvSpPr>
        <p:spPr bwMode="auto">
          <a:xfrm rot="5400000">
            <a:off x="5529030" y="-5525089"/>
            <a:ext cx="1137884" cy="12188059"/>
          </a:xfrm>
          <a:prstGeom prst="rect">
            <a:avLst/>
          </a:prstGeom>
          <a:solidFill>
            <a:srgbClr val="FBCE2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47284"/>
            <a:ext cx="11074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368403"/>
            <a:ext cx="11074400" cy="495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797629" y="6553200"/>
            <a:ext cx="3884731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800" b="1" i="0" u="none" kern="1500" cap="all" spc="1500">
                <a:solidFill>
                  <a:schemeClr val="bg1"/>
                </a:solidFill>
                <a:latin typeface="Rial"/>
                <a:cs typeface="Rial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03173" y="6553200"/>
            <a:ext cx="3860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800" b="1" i="0" u="none" kern="1500" cap="all" spc="15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873929" y="6553200"/>
            <a:ext cx="2540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900" b="1" i="0" u="none" cap="all">
                <a:solidFill>
                  <a:schemeClr val="bg1"/>
                </a:solidFill>
                <a:latin typeface="Rial"/>
                <a:cs typeface="Rial"/>
              </a:defRPr>
            </a:lvl1pPr>
          </a:lstStyle>
          <a:p>
            <a:pPr>
              <a:defRPr/>
            </a:pPr>
            <a:fld id="{1BD493C5-18C0-4657-ABB8-57661F65AEB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4106" name="Straight Connector 11"/>
          <p:cNvCxnSpPr>
            <a:cxnSpLocks noChangeShapeType="1"/>
          </p:cNvCxnSpPr>
          <p:nvPr/>
        </p:nvCxnSpPr>
        <p:spPr bwMode="auto">
          <a:xfrm>
            <a:off x="1432079" y="1137884"/>
            <a:ext cx="10353524" cy="159104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4107" name="Straight Connector 20"/>
          <p:cNvCxnSpPr>
            <a:cxnSpLocks noChangeShapeType="1"/>
          </p:cNvCxnSpPr>
          <p:nvPr/>
        </p:nvCxnSpPr>
        <p:spPr bwMode="auto">
          <a:xfrm rot="5400000" flipH="1" flipV="1">
            <a:off x="11440850" y="723637"/>
            <a:ext cx="77788" cy="2116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55735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79" r:id="rId2"/>
    <p:sldLayoutId id="2147483782" r:id="rId3"/>
    <p:sldLayoutId id="2147483797" r:id="rId4"/>
    <p:sldLayoutId id="2147483784" r:id="rId5"/>
    <p:sldLayoutId id="2147483785" r:id="rId6"/>
    <p:sldLayoutId id="2147483799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 cap="all">
          <a:solidFill>
            <a:schemeClr val="tx1"/>
          </a:solidFill>
          <a:latin typeface="Arial"/>
          <a:ea typeface="+mj-ea"/>
          <a:cs typeface="Arial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6pPr>
      <a:lvl7pPr marL="914377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9pPr>
    </p:titleStyle>
    <p:bodyStyle>
      <a:lvl1pPr marL="342891" indent="-342891" algn="l" rtl="0" eaLnBrk="1" fontAlgn="base" hangingPunct="1">
        <a:spcBef>
          <a:spcPct val="20000"/>
        </a:spcBef>
        <a:spcAft>
          <a:spcPct val="0"/>
        </a:spcAft>
        <a:buClr>
          <a:srgbClr val="003264"/>
        </a:buClr>
        <a:buChar char="•"/>
        <a:defRPr sz="2100">
          <a:solidFill>
            <a:srgbClr val="003264"/>
          </a:solidFill>
          <a:latin typeface="Arial"/>
          <a:ea typeface="+mn-ea"/>
          <a:cs typeface="Arial"/>
        </a:defRPr>
      </a:lvl1pPr>
      <a:lvl2pPr marL="742932" indent="-285744" algn="l" rtl="0" eaLnBrk="1" fontAlgn="base" hangingPunct="1">
        <a:spcBef>
          <a:spcPct val="20000"/>
        </a:spcBef>
        <a:spcAft>
          <a:spcPct val="0"/>
        </a:spcAft>
        <a:buChar char="–"/>
        <a:defRPr sz="1800" b="1">
          <a:solidFill>
            <a:srgbClr val="003264"/>
          </a:solidFill>
          <a:latin typeface="Arial"/>
          <a:cs typeface="Arial"/>
        </a:defRPr>
      </a:lvl2pPr>
      <a:lvl3pPr marL="1142971" indent="-228594" algn="l" rtl="0" eaLnBrk="1" fontAlgn="base" hangingPunct="1">
        <a:spcBef>
          <a:spcPct val="20000"/>
        </a:spcBef>
        <a:spcAft>
          <a:spcPct val="0"/>
        </a:spcAft>
        <a:buChar char="•"/>
        <a:defRPr sz="1800" i="0">
          <a:solidFill>
            <a:srgbClr val="003264"/>
          </a:solidFill>
          <a:latin typeface="Arial"/>
          <a:cs typeface="Arial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rgbClr val="003264"/>
          </a:solidFill>
          <a:latin typeface="Arial"/>
          <a:cs typeface="Arial"/>
        </a:defRPr>
      </a:lvl4pPr>
      <a:lvl5pPr marL="2057349" indent="-228594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003264"/>
          </a:solidFill>
          <a:latin typeface="Arial"/>
          <a:cs typeface="Arial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9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889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5829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F8B700"/>
          </a:solidFill>
          <a:latin typeface="Arial MT Black" panose="020B0A040201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346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Igor.Steinmacher@nau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5C5A2E-10E3-FB48-BC45-17538C83D4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CS499 - Open Source software development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568C6B4-84BF-864B-9491-0EB7613D93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Lecture #02: Git introduction</a:t>
            </a:r>
          </a:p>
          <a:p>
            <a:r>
              <a:rPr lang="en-US" b="1" dirty="0"/>
              <a:t>Dr. Igor Steinmacher</a:t>
            </a:r>
          </a:p>
          <a:p>
            <a:r>
              <a:rPr lang="en-US" dirty="0"/>
              <a:t>e-mail: </a:t>
            </a:r>
            <a:r>
              <a:rPr lang="en-US" dirty="0">
                <a:hlinkClick r:id="rId3"/>
              </a:rPr>
              <a:t>Igor.Steinmacher@nau.edu</a:t>
            </a:r>
            <a:endParaRPr lang="en-US" dirty="0"/>
          </a:p>
          <a:p>
            <a:endParaRPr lang="en-US" dirty="0"/>
          </a:p>
          <a:p>
            <a:r>
              <a:rPr lang="en-US" dirty="0"/>
              <a:t>Twitter: @</a:t>
            </a:r>
            <a:r>
              <a:rPr lang="en-US" dirty="0" err="1"/>
              <a:t>igorsteinmacher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295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0DF8F-323D-1347-2A1E-7B5CB04B8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44CD30-4166-6C49-9C56-2AA82536E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Local Flow -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256F4-26E7-5046-ADFA-C6E81B97440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B389BD5-0B20-1545-AB55-32CEE1AFD78C}"/>
              </a:ext>
            </a:extLst>
          </p:cNvPr>
          <p:cNvSpPr/>
          <p:nvPr/>
        </p:nvSpPr>
        <p:spPr bwMode="auto">
          <a:xfrm>
            <a:off x="1638300" y="3733800"/>
            <a:ext cx="914400" cy="562630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70A3645-D2D5-2849-8DB5-819A8AFD83BF}"/>
              </a:ext>
            </a:extLst>
          </p:cNvPr>
          <p:cNvSpPr/>
          <p:nvPr/>
        </p:nvSpPr>
        <p:spPr bwMode="auto">
          <a:xfrm>
            <a:off x="3146121" y="3243892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FE9BFD2-B842-EF41-B925-8FBF477E35EA}"/>
              </a:ext>
            </a:extLst>
          </p:cNvPr>
          <p:cNvSpPr/>
          <p:nvPr/>
        </p:nvSpPr>
        <p:spPr bwMode="auto">
          <a:xfrm>
            <a:off x="5228921" y="2710492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F95BFC-D8E6-504E-B19D-09B3A01E0299}"/>
              </a:ext>
            </a:extLst>
          </p:cNvPr>
          <p:cNvSpPr/>
          <p:nvPr/>
        </p:nvSpPr>
        <p:spPr bwMode="auto">
          <a:xfrm>
            <a:off x="4187521" y="3243892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F68250-FBF4-9841-A489-53D269A6B22B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 bwMode="auto">
          <a:xfrm>
            <a:off x="3450921" y="3394768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B2ABE77-F96E-6546-B0BD-98870E4DB357}"/>
              </a:ext>
            </a:extLst>
          </p:cNvPr>
          <p:cNvSpPr/>
          <p:nvPr/>
        </p:nvSpPr>
        <p:spPr bwMode="auto">
          <a:xfrm>
            <a:off x="5228921" y="3243892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043B67-E5E0-2C46-8072-E9E87CEC9E88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 bwMode="auto">
          <a:xfrm>
            <a:off x="4492321" y="3394768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29A41B-1A9D-1744-8692-4FDAAD59E9A0}"/>
              </a:ext>
            </a:extLst>
          </p:cNvPr>
          <p:cNvCxnSpPr>
            <a:cxnSpLocks/>
            <a:stCxn id="8" idx="7"/>
          </p:cNvCxnSpPr>
          <p:nvPr/>
        </p:nvCxnSpPr>
        <p:spPr bwMode="auto">
          <a:xfrm flipV="1">
            <a:off x="4447684" y="2862893"/>
            <a:ext cx="390620" cy="425190"/>
          </a:xfrm>
          <a:prstGeom prst="lin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BB1E61-9B42-494E-B2BF-7C9DC9A4A4C3}"/>
              </a:ext>
            </a:extLst>
          </p:cNvPr>
          <p:cNvCxnSpPr>
            <a:cxnSpLocks/>
            <a:endCxn id="7" idx="2"/>
          </p:cNvCxnSpPr>
          <p:nvPr/>
        </p:nvCxnSpPr>
        <p:spPr bwMode="auto">
          <a:xfrm flipV="1">
            <a:off x="4838303" y="2861368"/>
            <a:ext cx="390618" cy="1525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6BC15F8-D8D6-D145-A682-9DF36DD37512}"/>
              </a:ext>
            </a:extLst>
          </p:cNvPr>
          <p:cNvSpPr/>
          <p:nvPr/>
        </p:nvSpPr>
        <p:spPr bwMode="auto">
          <a:xfrm>
            <a:off x="6270321" y="3250036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61B63DD-B96A-5247-B1EA-5C34EBDE4C4B}"/>
              </a:ext>
            </a:extLst>
          </p:cNvPr>
          <p:cNvSpPr/>
          <p:nvPr/>
        </p:nvSpPr>
        <p:spPr bwMode="auto">
          <a:xfrm>
            <a:off x="6270321" y="2710492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AD81458-9BC7-E049-AE30-AABB0CD6656E}"/>
              </a:ext>
            </a:extLst>
          </p:cNvPr>
          <p:cNvCxnSpPr>
            <a:cxnSpLocks/>
            <a:stCxn id="7" idx="6"/>
            <a:endCxn id="25" idx="2"/>
          </p:cNvCxnSpPr>
          <p:nvPr/>
        </p:nvCxnSpPr>
        <p:spPr bwMode="auto">
          <a:xfrm>
            <a:off x="5533721" y="2861368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8678054-139A-0C4A-860F-BB0319C90073}"/>
              </a:ext>
            </a:extLst>
          </p:cNvPr>
          <p:cNvCxnSpPr>
            <a:cxnSpLocks/>
            <a:stCxn id="11" idx="6"/>
            <a:endCxn id="24" idx="2"/>
          </p:cNvCxnSpPr>
          <p:nvPr/>
        </p:nvCxnSpPr>
        <p:spPr bwMode="auto">
          <a:xfrm>
            <a:off x="5533721" y="3394768"/>
            <a:ext cx="736600" cy="6144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8C2C91CA-A991-2D42-A0B5-7164584841C4}"/>
              </a:ext>
            </a:extLst>
          </p:cNvPr>
          <p:cNvSpPr/>
          <p:nvPr/>
        </p:nvSpPr>
        <p:spPr bwMode="auto">
          <a:xfrm>
            <a:off x="7326979" y="3243892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EFC3EFE-7A42-D549-8798-CA5473F97F6B}"/>
              </a:ext>
            </a:extLst>
          </p:cNvPr>
          <p:cNvCxnSpPr>
            <a:cxnSpLocks/>
            <a:stCxn id="24" idx="6"/>
            <a:endCxn id="35" idx="2"/>
          </p:cNvCxnSpPr>
          <p:nvPr/>
        </p:nvCxnSpPr>
        <p:spPr bwMode="auto">
          <a:xfrm flipV="1">
            <a:off x="6575121" y="3394768"/>
            <a:ext cx="751858" cy="6144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ED03ADE-EA23-6C46-981E-146C94214C87}"/>
              </a:ext>
            </a:extLst>
          </p:cNvPr>
          <p:cNvCxnSpPr>
            <a:cxnSpLocks/>
            <a:stCxn id="25" idx="6"/>
          </p:cNvCxnSpPr>
          <p:nvPr/>
        </p:nvCxnSpPr>
        <p:spPr bwMode="auto">
          <a:xfrm>
            <a:off x="6575121" y="2861368"/>
            <a:ext cx="375930" cy="1525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lg"/>
          </a:ln>
          <a:effectLst/>
        </p:spPr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084EE54-392D-C147-BD5D-5355A0AC5D2E}"/>
              </a:ext>
            </a:extLst>
          </p:cNvPr>
          <p:cNvCxnSpPr>
            <a:cxnSpLocks/>
            <a:endCxn id="35" idx="1"/>
          </p:cNvCxnSpPr>
          <p:nvPr/>
        </p:nvCxnSpPr>
        <p:spPr bwMode="auto">
          <a:xfrm>
            <a:off x="6951050" y="2862893"/>
            <a:ext cx="420566" cy="42519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71C70D96-FD47-604A-914C-B1992C58A446}"/>
              </a:ext>
            </a:extLst>
          </p:cNvPr>
          <p:cNvSpPr/>
          <p:nvPr/>
        </p:nvSpPr>
        <p:spPr bwMode="auto">
          <a:xfrm>
            <a:off x="8416621" y="3243892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D0AA6A6-B6D5-7A42-A295-6A657D5675FA}"/>
              </a:ext>
            </a:extLst>
          </p:cNvPr>
          <p:cNvCxnSpPr>
            <a:cxnSpLocks/>
            <a:stCxn id="35" idx="6"/>
            <a:endCxn id="56" idx="2"/>
          </p:cNvCxnSpPr>
          <p:nvPr/>
        </p:nvCxnSpPr>
        <p:spPr bwMode="auto">
          <a:xfrm>
            <a:off x="7631779" y="3394768"/>
            <a:ext cx="784842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AEF4BD3D-5692-674B-B3A7-A2773F504C36}"/>
              </a:ext>
            </a:extLst>
          </p:cNvPr>
          <p:cNvSpPr/>
          <p:nvPr/>
        </p:nvSpPr>
        <p:spPr bwMode="auto">
          <a:xfrm>
            <a:off x="2461144" y="5335969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422A3B7-886D-6C43-9D7E-F16FCECC956F}"/>
              </a:ext>
            </a:extLst>
          </p:cNvPr>
          <p:cNvSpPr/>
          <p:nvPr/>
        </p:nvSpPr>
        <p:spPr bwMode="auto">
          <a:xfrm>
            <a:off x="4529044" y="5345258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96521AF-2F82-064C-A8D7-F7134DE1952D}"/>
              </a:ext>
            </a:extLst>
          </p:cNvPr>
          <p:cNvCxnSpPr>
            <a:cxnSpLocks/>
            <a:stCxn id="65" idx="6"/>
          </p:cNvCxnSpPr>
          <p:nvPr/>
        </p:nvCxnSpPr>
        <p:spPr bwMode="auto">
          <a:xfrm>
            <a:off x="4833844" y="5496134"/>
            <a:ext cx="736600" cy="1525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4A3515B-A21C-AD47-B3F4-73BBFA62AB07}"/>
              </a:ext>
            </a:extLst>
          </p:cNvPr>
          <p:cNvCxnSpPr>
            <a:cxnSpLocks/>
            <a:stCxn id="65" idx="7"/>
          </p:cNvCxnSpPr>
          <p:nvPr/>
        </p:nvCxnSpPr>
        <p:spPr bwMode="auto">
          <a:xfrm flipV="1">
            <a:off x="4789207" y="4964259"/>
            <a:ext cx="390620" cy="425190"/>
          </a:xfrm>
          <a:prstGeom prst="lin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A0D41C5-28F4-4746-96FE-C934E937F4E1}"/>
              </a:ext>
            </a:extLst>
          </p:cNvPr>
          <p:cNvCxnSpPr>
            <a:cxnSpLocks/>
          </p:cNvCxnSpPr>
          <p:nvPr/>
        </p:nvCxnSpPr>
        <p:spPr bwMode="auto">
          <a:xfrm>
            <a:off x="5179826" y="4964258"/>
            <a:ext cx="390618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1EBB54A2-09D9-F043-A366-3C9CB76CEB7B}"/>
              </a:ext>
            </a:extLst>
          </p:cNvPr>
          <p:cNvSpPr/>
          <p:nvPr/>
        </p:nvSpPr>
        <p:spPr bwMode="auto">
          <a:xfrm>
            <a:off x="7746540" y="5339114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C05907D-4890-6A4F-8B39-A1812793F5B5}"/>
              </a:ext>
            </a:extLst>
          </p:cNvPr>
          <p:cNvCxnSpPr>
            <a:cxnSpLocks/>
            <a:endCxn id="69" idx="2"/>
          </p:cNvCxnSpPr>
          <p:nvPr/>
        </p:nvCxnSpPr>
        <p:spPr bwMode="auto">
          <a:xfrm flipV="1">
            <a:off x="6994682" y="5489990"/>
            <a:ext cx="751858" cy="7669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759612C-BA5A-0443-9671-CFADEDA83848}"/>
              </a:ext>
            </a:extLst>
          </p:cNvPr>
          <p:cNvCxnSpPr>
            <a:cxnSpLocks/>
          </p:cNvCxnSpPr>
          <p:nvPr/>
        </p:nvCxnSpPr>
        <p:spPr bwMode="auto">
          <a:xfrm>
            <a:off x="6994683" y="4958114"/>
            <a:ext cx="375929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lg"/>
          </a:ln>
          <a:effectLst/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B2BB5F3-7C9E-404A-B3F2-11B7702E61BB}"/>
              </a:ext>
            </a:extLst>
          </p:cNvPr>
          <p:cNvCxnSpPr>
            <a:cxnSpLocks/>
            <a:endCxn id="69" idx="1"/>
          </p:cNvCxnSpPr>
          <p:nvPr/>
        </p:nvCxnSpPr>
        <p:spPr bwMode="auto">
          <a:xfrm>
            <a:off x="7370611" y="4958115"/>
            <a:ext cx="420566" cy="42519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B89FF29-A43B-994C-8A75-04A6A3293F5E}"/>
              </a:ext>
            </a:extLst>
          </p:cNvPr>
          <p:cNvSpPr txBox="1"/>
          <p:nvPr/>
        </p:nvSpPr>
        <p:spPr>
          <a:xfrm>
            <a:off x="2862499" y="5334796"/>
            <a:ext cx="1260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Commit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FEDE4B-A037-0548-ACFD-E6E21B7D2D19}"/>
              </a:ext>
            </a:extLst>
          </p:cNvPr>
          <p:cNvSpPr txBox="1"/>
          <p:nvPr/>
        </p:nvSpPr>
        <p:spPr>
          <a:xfrm>
            <a:off x="5575602" y="5302231"/>
            <a:ext cx="1260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Branch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FBA128C-67C2-3041-A219-B8870C804CB8}"/>
              </a:ext>
            </a:extLst>
          </p:cNvPr>
          <p:cNvSpPr txBox="1"/>
          <p:nvPr/>
        </p:nvSpPr>
        <p:spPr>
          <a:xfrm>
            <a:off x="8167106" y="5335969"/>
            <a:ext cx="1260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Merge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96F4D3B-D2EB-D742-B3FB-072C034B76DF}"/>
              </a:ext>
            </a:extLst>
          </p:cNvPr>
          <p:cNvSpPr txBox="1"/>
          <p:nvPr/>
        </p:nvSpPr>
        <p:spPr>
          <a:xfrm>
            <a:off x="4112936" y="3518513"/>
            <a:ext cx="45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60FB876-D831-824E-82C6-9410B61120F6}"/>
              </a:ext>
            </a:extLst>
          </p:cNvPr>
          <p:cNvSpPr txBox="1"/>
          <p:nvPr/>
        </p:nvSpPr>
        <p:spPr>
          <a:xfrm>
            <a:off x="5148150" y="3517332"/>
            <a:ext cx="45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F2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FD65EC0-426F-0E4B-8BFD-62B307549AC1}"/>
              </a:ext>
            </a:extLst>
          </p:cNvPr>
          <p:cNvSpPr txBox="1"/>
          <p:nvPr/>
        </p:nvSpPr>
        <p:spPr>
          <a:xfrm>
            <a:off x="6195736" y="3516426"/>
            <a:ext cx="45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F4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BB67B32-2635-7244-8602-8DB2477D2A95}"/>
              </a:ext>
            </a:extLst>
          </p:cNvPr>
          <p:cNvSpPr txBox="1"/>
          <p:nvPr/>
        </p:nvSpPr>
        <p:spPr>
          <a:xfrm>
            <a:off x="7243323" y="3504056"/>
            <a:ext cx="588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F4+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82442BF-87CE-C446-889E-C2049CFACBFC}"/>
              </a:ext>
            </a:extLst>
          </p:cNvPr>
          <p:cNvSpPr txBox="1"/>
          <p:nvPr/>
        </p:nvSpPr>
        <p:spPr>
          <a:xfrm>
            <a:off x="5179447" y="2354870"/>
            <a:ext cx="45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F3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40C5DE7-4117-884B-BDC6-685806309C41}"/>
              </a:ext>
            </a:extLst>
          </p:cNvPr>
          <p:cNvSpPr txBox="1"/>
          <p:nvPr/>
        </p:nvSpPr>
        <p:spPr>
          <a:xfrm>
            <a:off x="6227033" y="2353964"/>
            <a:ext cx="60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F4*</a:t>
            </a:r>
          </a:p>
        </p:txBody>
      </p:sp>
    </p:spTree>
    <p:extLst>
      <p:ext uri="{BB962C8B-B14F-4D97-AF65-F5344CB8AC3E}">
        <p14:creationId xmlns:p14="http://schemas.microsoft.com/office/powerpoint/2010/main" val="300406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24" grpId="0" animBg="1"/>
      <p:bldP spid="25" grpId="0" animBg="1"/>
      <p:bldP spid="35" grpId="0" animBg="1"/>
      <p:bldP spid="56" grpId="0" animBg="1"/>
      <p:bldP spid="65" grpId="0" animBg="1"/>
      <p:bldP spid="69" grpId="0" animBg="1"/>
      <p:bldP spid="74" grpId="0"/>
      <p:bldP spid="75" grpId="0"/>
      <p:bldP spid="76" grpId="0"/>
      <p:bldP spid="77" grpId="0"/>
      <p:bldP spid="78" grpId="0"/>
      <p:bldP spid="79" grpId="0"/>
      <p:bldP spid="81" grpId="0"/>
      <p:bldP spid="8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4CD30-4166-6C49-9C56-2AA82536E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Local Flow -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256F4-26E7-5046-ADFA-C6E81B97440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70A3645-D2D5-2849-8DB5-819A8AFD83BF}"/>
              </a:ext>
            </a:extLst>
          </p:cNvPr>
          <p:cNvSpPr/>
          <p:nvPr/>
        </p:nvSpPr>
        <p:spPr bwMode="auto">
          <a:xfrm>
            <a:off x="4826920" y="4069763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F95BFC-D8E6-504E-B19D-09B3A01E0299}"/>
              </a:ext>
            </a:extLst>
          </p:cNvPr>
          <p:cNvSpPr/>
          <p:nvPr/>
        </p:nvSpPr>
        <p:spPr bwMode="auto">
          <a:xfrm>
            <a:off x="5868320" y="4069763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F68250-FBF4-9841-A489-53D269A6B22B}"/>
              </a:ext>
            </a:extLst>
          </p:cNvPr>
          <p:cNvCxnSpPr>
            <a:stCxn id="6" idx="6"/>
            <a:endCxn id="8" idx="2"/>
          </p:cNvCxnSpPr>
          <p:nvPr/>
        </p:nvCxnSpPr>
        <p:spPr bwMode="auto">
          <a:xfrm>
            <a:off x="5131720" y="4220639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B2ABE77-F96E-6546-B0BD-98870E4DB357}"/>
              </a:ext>
            </a:extLst>
          </p:cNvPr>
          <p:cNvSpPr/>
          <p:nvPr/>
        </p:nvSpPr>
        <p:spPr bwMode="auto">
          <a:xfrm>
            <a:off x="6909720" y="4069763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043B67-E5E0-2C46-8072-E9E87CEC9E88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 bwMode="auto">
          <a:xfrm>
            <a:off x="6173120" y="4220639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6BC15F8-D8D6-D145-A682-9DF36DD37512}"/>
              </a:ext>
            </a:extLst>
          </p:cNvPr>
          <p:cNvSpPr/>
          <p:nvPr/>
        </p:nvSpPr>
        <p:spPr bwMode="auto">
          <a:xfrm>
            <a:off x="7951120" y="4075907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8678054-139A-0C4A-860F-BB0319C90073}"/>
              </a:ext>
            </a:extLst>
          </p:cNvPr>
          <p:cNvCxnSpPr>
            <a:cxnSpLocks/>
            <a:stCxn id="11" idx="6"/>
            <a:endCxn id="24" idx="2"/>
          </p:cNvCxnSpPr>
          <p:nvPr/>
        </p:nvCxnSpPr>
        <p:spPr bwMode="auto">
          <a:xfrm>
            <a:off x="7214520" y="4220639"/>
            <a:ext cx="736600" cy="6144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96F4D3B-D2EB-D742-B3FB-072C034B76DF}"/>
              </a:ext>
            </a:extLst>
          </p:cNvPr>
          <p:cNvSpPr txBox="1"/>
          <p:nvPr/>
        </p:nvSpPr>
        <p:spPr>
          <a:xfrm>
            <a:off x="5793735" y="434438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F1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60FB876-D831-824E-82C6-9410B61120F6}"/>
              </a:ext>
            </a:extLst>
          </p:cNvPr>
          <p:cNvSpPr txBox="1"/>
          <p:nvPr/>
        </p:nvSpPr>
        <p:spPr>
          <a:xfrm>
            <a:off x="6828949" y="434320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F2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FD65EC0-426F-0E4B-8BFD-62B307549AC1}"/>
              </a:ext>
            </a:extLst>
          </p:cNvPr>
          <p:cNvSpPr txBox="1"/>
          <p:nvPr/>
        </p:nvSpPr>
        <p:spPr>
          <a:xfrm>
            <a:off x="7876535" y="4342297"/>
            <a:ext cx="45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F4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49836ECA-5188-1E4C-9CEC-50094EFCDEB4}"/>
              </a:ext>
            </a:extLst>
          </p:cNvPr>
          <p:cNvSpPr/>
          <p:nvPr/>
        </p:nvSpPr>
        <p:spPr bwMode="auto">
          <a:xfrm>
            <a:off x="3053741" y="1830984"/>
            <a:ext cx="1547411" cy="609064"/>
          </a:xfrm>
          <a:prstGeom prst="clou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/>
              <a:t>Server</a:t>
            </a:r>
          </a:p>
        </p:txBody>
      </p:sp>
      <p:sp>
        <p:nvSpPr>
          <p:cNvPr id="13" name="Can 12">
            <a:extLst>
              <a:ext uri="{FF2B5EF4-FFF2-40B4-BE49-F238E27FC236}">
                <a16:creationId xmlns:a16="http://schemas.microsoft.com/office/drawing/2014/main" id="{3A81D952-2C98-F34B-830C-BC9062A0EAFF}"/>
              </a:ext>
            </a:extLst>
          </p:cNvPr>
          <p:cNvSpPr/>
          <p:nvPr/>
        </p:nvSpPr>
        <p:spPr bwMode="auto">
          <a:xfrm flipH="1">
            <a:off x="3985365" y="2321730"/>
            <a:ext cx="501078" cy="585847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C3219E1E-1F6A-404E-BF1B-E85C1A062F25}"/>
              </a:ext>
            </a:extLst>
          </p:cNvPr>
          <p:cNvSpPr/>
          <p:nvPr/>
        </p:nvSpPr>
        <p:spPr bwMode="auto">
          <a:xfrm>
            <a:off x="3276875" y="4349756"/>
            <a:ext cx="1013290" cy="531674"/>
          </a:xfrm>
          <a:prstGeom prst="frame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 dirty="0"/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23F4298D-31BC-2848-B7AD-346056E71B3F}"/>
              </a:ext>
            </a:extLst>
          </p:cNvPr>
          <p:cNvSpPr/>
          <p:nvPr/>
        </p:nvSpPr>
        <p:spPr bwMode="auto">
          <a:xfrm>
            <a:off x="3467256" y="5030840"/>
            <a:ext cx="632528" cy="450413"/>
          </a:xfrm>
          <a:prstGeom prst="trapezoi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04652E-2748-114C-A6C9-9E7025B3CCDD}"/>
              </a:ext>
            </a:extLst>
          </p:cNvPr>
          <p:cNvSpPr txBox="1"/>
          <p:nvPr/>
        </p:nvSpPr>
        <p:spPr>
          <a:xfrm>
            <a:off x="3467256" y="4419030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47" name="Can 46">
            <a:extLst>
              <a:ext uri="{FF2B5EF4-FFF2-40B4-BE49-F238E27FC236}">
                <a16:creationId xmlns:a16="http://schemas.microsoft.com/office/drawing/2014/main" id="{46656325-1798-3849-B169-B28F6534C82F}"/>
              </a:ext>
            </a:extLst>
          </p:cNvPr>
          <p:cNvSpPr/>
          <p:nvPr/>
        </p:nvSpPr>
        <p:spPr bwMode="auto">
          <a:xfrm flipH="1">
            <a:off x="3988865" y="3995558"/>
            <a:ext cx="501078" cy="585847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37BBDBE-A872-FD41-9660-92D093A069D2}"/>
              </a:ext>
            </a:extLst>
          </p:cNvPr>
          <p:cNvSpPr txBox="1"/>
          <p:nvPr/>
        </p:nvSpPr>
        <p:spPr>
          <a:xfrm>
            <a:off x="4755590" y="4374563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Init</a:t>
            </a:r>
            <a:endParaRPr lang="en-US" sz="1800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274ACD4-86AB-844B-8040-4D1ADA69D328}"/>
              </a:ext>
            </a:extLst>
          </p:cNvPr>
          <p:cNvSpPr/>
          <p:nvPr/>
        </p:nvSpPr>
        <p:spPr bwMode="auto">
          <a:xfrm>
            <a:off x="4822971" y="2483673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EE6BE93-1F6B-3F4C-82BF-B76954C77666}"/>
              </a:ext>
            </a:extLst>
          </p:cNvPr>
          <p:cNvSpPr/>
          <p:nvPr/>
        </p:nvSpPr>
        <p:spPr bwMode="auto">
          <a:xfrm>
            <a:off x="5864371" y="2483673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F63EE86-5A94-8540-A92A-D1269146DDF1}"/>
              </a:ext>
            </a:extLst>
          </p:cNvPr>
          <p:cNvCxnSpPr>
            <a:stCxn id="80" idx="6"/>
            <a:endCxn id="83" idx="2"/>
          </p:cNvCxnSpPr>
          <p:nvPr/>
        </p:nvCxnSpPr>
        <p:spPr bwMode="auto">
          <a:xfrm>
            <a:off x="5127771" y="2634549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E608B78F-DB55-4841-B492-28C51A73561A}"/>
              </a:ext>
            </a:extLst>
          </p:cNvPr>
          <p:cNvSpPr/>
          <p:nvPr/>
        </p:nvSpPr>
        <p:spPr bwMode="auto">
          <a:xfrm>
            <a:off x="6905771" y="2483673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4D7F70F-4825-4043-AC9A-DDBFD2970D13}"/>
              </a:ext>
            </a:extLst>
          </p:cNvPr>
          <p:cNvCxnSpPr>
            <a:cxnSpLocks/>
            <a:stCxn id="83" idx="6"/>
            <a:endCxn id="85" idx="2"/>
          </p:cNvCxnSpPr>
          <p:nvPr/>
        </p:nvCxnSpPr>
        <p:spPr bwMode="auto">
          <a:xfrm>
            <a:off x="6169171" y="2634549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719C6CE4-0A66-0D4A-99CE-F491D1D70C6D}"/>
              </a:ext>
            </a:extLst>
          </p:cNvPr>
          <p:cNvSpPr/>
          <p:nvPr/>
        </p:nvSpPr>
        <p:spPr bwMode="auto">
          <a:xfrm>
            <a:off x="7947171" y="2489817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717D239-93F0-314F-9D5E-86149BC2266A}"/>
              </a:ext>
            </a:extLst>
          </p:cNvPr>
          <p:cNvCxnSpPr>
            <a:cxnSpLocks/>
            <a:stCxn id="85" idx="6"/>
            <a:endCxn id="87" idx="2"/>
          </p:cNvCxnSpPr>
          <p:nvPr/>
        </p:nvCxnSpPr>
        <p:spPr bwMode="auto">
          <a:xfrm>
            <a:off x="7210571" y="2634549"/>
            <a:ext cx="736600" cy="6144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9123DB23-4F0B-C442-826D-B579CAA1A72F}"/>
              </a:ext>
            </a:extLst>
          </p:cNvPr>
          <p:cNvSpPr txBox="1"/>
          <p:nvPr/>
        </p:nvSpPr>
        <p:spPr>
          <a:xfrm>
            <a:off x="5789786" y="275829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F1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BD153C5-D191-DB49-9D04-CF01927732E4}"/>
              </a:ext>
            </a:extLst>
          </p:cNvPr>
          <p:cNvSpPr txBox="1"/>
          <p:nvPr/>
        </p:nvSpPr>
        <p:spPr>
          <a:xfrm>
            <a:off x="6825000" y="275711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F2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A9C9272-1E3A-0744-9191-B4736EDC58A1}"/>
              </a:ext>
            </a:extLst>
          </p:cNvPr>
          <p:cNvSpPr txBox="1"/>
          <p:nvPr/>
        </p:nvSpPr>
        <p:spPr>
          <a:xfrm>
            <a:off x="7872586" y="2756207"/>
            <a:ext cx="45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F4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0F7871F-14DE-2C4E-B80F-01F19277A1BA}"/>
              </a:ext>
            </a:extLst>
          </p:cNvPr>
          <p:cNvSpPr txBox="1"/>
          <p:nvPr/>
        </p:nvSpPr>
        <p:spPr>
          <a:xfrm>
            <a:off x="4751641" y="2788473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Init</a:t>
            </a:r>
            <a:endParaRPr lang="en-US" sz="1800" dirty="0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C03F09A0-502B-0442-B25E-F3E574860868}"/>
              </a:ext>
            </a:extLst>
          </p:cNvPr>
          <p:cNvSpPr/>
          <p:nvPr/>
        </p:nvSpPr>
        <p:spPr bwMode="auto">
          <a:xfrm>
            <a:off x="4094995" y="2906784"/>
            <a:ext cx="306628" cy="1088773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21A30DE-4E87-B941-AC63-DC87052C6C56}"/>
              </a:ext>
            </a:extLst>
          </p:cNvPr>
          <p:cNvSpPr txBox="1"/>
          <p:nvPr/>
        </p:nvSpPr>
        <p:spPr>
          <a:xfrm rot="16200000">
            <a:off x="3586206" y="3176786"/>
            <a:ext cx="856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Clone</a:t>
            </a:r>
          </a:p>
        </p:txBody>
      </p:sp>
      <p:sp>
        <p:nvSpPr>
          <p:cNvPr id="95" name="Down Arrow 94">
            <a:extLst>
              <a:ext uri="{FF2B5EF4-FFF2-40B4-BE49-F238E27FC236}">
                <a16:creationId xmlns:a16="http://schemas.microsoft.com/office/drawing/2014/main" id="{F0C6983C-B6C5-D646-A02D-EBB1236305D2}"/>
              </a:ext>
            </a:extLst>
          </p:cNvPr>
          <p:cNvSpPr/>
          <p:nvPr/>
        </p:nvSpPr>
        <p:spPr bwMode="auto">
          <a:xfrm rot="10800000">
            <a:off x="7956752" y="3289839"/>
            <a:ext cx="295218" cy="473631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9A86864-9CC6-0D40-94AE-5719BEBBDE3E}"/>
              </a:ext>
            </a:extLst>
          </p:cNvPr>
          <p:cNvSpPr txBox="1"/>
          <p:nvPr/>
        </p:nvSpPr>
        <p:spPr>
          <a:xfrm rot="5400000">
            <a:off x="7951254" y="3397372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Push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F55FE01-E0E2-404C-86E9-006D7A23E75E}"/>
              </a:ext>
            </a:extLst>
          </p:cNvPr>
          <p:cNvSpPr/>
          <p:nvPr/>
        </p:nvSpPr>
        <p:spPr bwMode="auto">
          <a:xfrm>
            <a:off x="9026379" y="2514698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2296AA2-D69A-FC4D-A91C-DE55BF8A947D}"/>
              </a:ext>
            </a:extLst>
          </p:cNvPr>
          <p:cNvCxnSpPr>
            <a:cxnSpLocks/>
            <a:endCxn id="99" idx="2"/>
          </p:cNvCxnSpPr>
          <p:nvPr/>
        </p:nvCxnSpPr>
        <p:spPr bwMode="auto">
          <a:xfrm>
            <a:off x="8289779" y="2660955"/>
            <a:ext cx="736600" cy="4619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EF3E005-E0C3-E74E-91CF-545D47FB2DA1}"/>
              </a:ext>
            </a:extLst>
          </p:cNvPr>
          <p:cNvSpPr txBox="1"/>
          <p:nvPr/>
        </p:nvSpPr>
        <p:spPr>
          <a:xfrm>
            <a:off x="8658080" y="2801309"/>
            <a:ext cx="97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Class 2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384792F-355D-1C45-AF66-013FCD30741B}"/>
              </a:ext>
            </a:extLst>
          </p:cNvPr>
          <p:cNvSpPr/>
          <p:nvPr/>
        </p:nvSpPr>
        <p:spPr bwMode="auto">
          <a:xfrm>
            <a:off x="9026379" y="4082914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EA74A30C-5440-954E-8A10-8B78D4D39B8E}"/>
              </a:ext>
            </a:extLst>
          </p:cNvPr>
          <p:cNvCxnSpPr>
            <a:cxnSpLocks/>
            <a:endCxn id="104" idx="2"/>
          </p:cNvCxnSpPr>
          <p:nvPr/>
        </p:nvCxnSpPr>
        <p:spPr bwMode="auto">
          <a:xfrm>
            <a:off x="8289779" y="4229171"/>
            <a:ext cx="736600" cy="4619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D2C9967E-D882-1D4B-8FDE-4A8AACF2D73F}"/>
              </a:ext>
            </a:extLst>
          </p:cNvPr>
          <p:cNvSpPr txBox="1"/>
          <p:nvPr/>
        </p:nvSpPr>
        <p:spPr>
          <a:xfrm>
            <a:off x="8658080" y="4369525"/>
            <a:ext cx="97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Class 2</a:t>
            </a:r>
          </a:p>
        </p:txBody>
      </p:sp>
      <p:sp>
        <p:nvSpPr>
          <p:cNvPr id="107" name="Down Arrow 106">
            <a:extLst>
              <a:ext uri="{FF2B5EF4-FFF2-40B4-BE49-F238E27FC236}">
                <a16:creationId xmlns:a16="http://schemas.microsoft.com/office/drawing/2014/main" id="{9FC8F481-FF23-8E45-B69A-3691A4A4F486}"/>
              </a:ext>
            </a:extLst>
          </p:cNvPr>
          <p:cNvSpPr/>
          <p:nvPr/>
        </p:nvSpPr>
        <p:spPr bwMode="auto">
          <a:xfrm>
            <a:off x="9026379" y="3289838"/>
            <a:ext cx="295218" cy="473631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2916A4C-A42A-5549-8013-0F316A80FFE5}"/>
              </a:ext>
            </a:extLst>
          </p:cNvPr>
          <p:cNvSpPr txBox="1"/>
          <p:nvPr/>
        </p:nvSpPr>
        <p:spPr>
          <a:xfrm rot="5400000">
            <a:off x="9164424" y="3336907"/>
            <a:ext cx="61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333172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1" grpId="0" animBg="1"/>
      <p:bldP spid="24" grpId="0" animBg="1"/>
      <p:bldP spid="76" grpId="0"/>
      <p:bldP spid="77" grpId="0"/>
      <p:bldP spid="78" grpId="0"/>
      <p:bldP spid="48" grpId="0"/>
      <p:bldP spid="83" grpId="0" animBg="1"/>
      <p:bldP spid="85" grpId="0" animBg="1"/>
      <p:bldP spid="87" grpId="0" animBg="1"/>
      <p:bldP spid="89" grpId="0"/>
      <p:bldP spid="90" grpId="0"/>
      <p:bldP spid="91" grpId="0"/>
      <p:bldP spid="19" grpId="0" animBg="1"/>
      <p:bldP spid="93" grpId="0"/>
      <p:bldP spid="95" grpId="0" animBg="1"/>
      <p:bldP spid="96" grpId="0"/>
      <p:bldP spid="99" grpId="0" animBg="1"/>
      <p:bldP spid="101" grpId="0"/>
      <p:bldP spid="104" grpId="0" animBg="1"/>
      <p:bldP spid="106" grpId="0"/>
      <p:bldP spid="107" grpId="0" animBg="1"/>
      <p:bldP spid="10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16AD0-7754-D34D-B98C-E93B4A33E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Moments</a:t>
            </a:r>
          </a:p>
          <a:p>
            <a:endParaRPr lang="en-US" dirty="0"/>
          </a:p>
          <a:p>
            <a:r>
              <a:rPr lang="en-US" dirty="0"/>
              <a:t>Moment 1:</a:t>
            </a:r>
          </a:p>
          <a:p>
            <a:pPr lvl="1"/>
            <a:r>
              <a:rPr lang="en-US" dirty="0"/>
              <a:t>Local commands: add, commit, branch, merge, conflicts..</a:t>
            </a:r>
          </a:p>
          <a:p>
            <a:pPr lvl="1"/>
            <a:endParaRPr lang="en-US" dirty="0"/>
          </a:p>
          <a:p>
            <a:r>
              <a:rPr lang="en-US" dirty="0"/>
              <a:t>Moment 2</a:t>
            </a:r>
          </a:p>
          <a:p>
            <a:pPr lvl="1"/>
            <a:r>
              <a:rPr lang="en-US" dirty="0"/>
              <a:t>Interaction with the remote repo: Push, pull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BA7B38-D6B0-DC42-B4E0-E6D1B996F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Hands On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E6D45-A7C7-0845-A7E0-29CB8DD3DB5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21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FC24F-8092-F148-AAD7-E256B20FC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en-US" dirty="0"/>
              <a:t>git config --global </a:t>
            </a:r>
            <a:r>
              <a:rPr lang="en-US" dirty="0" err="1"/>
              <a:t>user.name</a:t>
            </a:r>
            <a:r>
              <a:rPr lang="en-US" dirty="0"/>
              <a:t> “Igor Steinmacher”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git config --global </a:t>
            </a:r>
            <a:r>
              <a:rPr lang="en-US" dirty="0" err="1"/>
              <a:t>user.email</a:t>
            </a:r>
            <a:r>
              <a:rPr lang="en-US" dirty="0"/>
              <a:t> “</a:t>
            </a:r>
            <a:r>
              <a:rPr lang="en-US" dirty="0" err="1"/>
              <a:t>igor.Steinmacher@nau.edu</a:t>
            </a:r>
            <a:r>
              <a:rPr lang="en-US" dirty="0"/>
              <a:t>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a folder / access this folder </a:t>
            </a:r>
          </a:p>
          <a:p>
            <a:r>
              <a:rPr lang="en-US" dirty="0"/>
              <a:t>git </a:t>
            </a:r>
            <a:r>
              <a:rPr lang="en-US" dirty="0" err="1"/>
              <a:t>init</a:t>
            </a:r>
            <a:endParaRPr lang="en-US" dirty="0"/>
          </a:p>
          <a:p>
            <a:pPr lvl="1"/>
            <a:r>
              <a:rPr lang="en-US" dirty="0"/>
              <a:t>This folder is a repo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145303-F2F7-D24F-ACE7-85D186B12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Kicking off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E9673-9EB1-C248-BE78-D38755C4A8B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EE8D0E-B688-974C-8664-2B11538F996D}"/>
              </a:ext>
            </a:extLst>
          </p:cNvPr>
          <p:cNvSpPr txBox="1"/>
          <p:nvPr/>
        </p:nvSpPr>
        <p:spPr>
          <a:xfrm>
            <a:off x="2355289" y="3066430"/>
            <a:ext cx="1500970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For all repos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AF85E0-EADA-FE42-837B-384653C1BB34}"/>
              </a:ext>
            </a:extLst>
          </p:cNvPr>
          <p:cNvSpPr/>
          <p:nvPr/>
        </p:nvSpPr>
        <p:spPr bwMode="auto">
          <a:xfrm>
            <a:off x="2623966" y="2140667"/>
            <a:ext cx="963616" cy="40083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07DB33-C609-FF46-AAF4-889971D905D8}"/>
              </a:ext>
            </a:extLst>
          </p:cNvPr>
          <p:cNvSpPr/>
          <p:nvPr/>
        </p:nvSpPr>
        <p:spPr bwMode="auto">
          <a:xfrm>
            <a:off x="2623966" y="4058602"/>
            <a:ext cx="963616" cy="40083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347867-ED0E-854B-AF83-F7D9D2BCC1A0}"/>
              </a:ext>
            </a:extLst>
          </p:cNvPr>
          <p:cNvCxnSpPr>
            <a:stCxn id="5" idx="0"/>
            <a:endCxn id="9" idx="2"/>
          </p:cNvCxnSpPr>
          <p:nvPr/>
        </p:nvCxnSpPr>
        <p:spPr bwMode="auto">
          <a:xfrm flipV="1">
            <a:off x="3105774" y="2541500"/>
            <a:ext cx="0" cy="52493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D58BA0-DE3C-994C-AFA5-48816D285DCF}"/>
              </a:ext>
            </a:extLst>
          </p:cNvPr>
          <p:cNvCxnSpPr>
            <a:stCxn id="5" idx="2"/>
            <a:endCxn id="10" idx="0"/>
          </p:cNvCxnSpPr>
          <p:nvPr/>
        </p:nvCxnSpPr>
        <p:spPr bwMode="auto">
          <a:xfrm>
            <a:off x="3105774" y="3466540"/>
            <a:ext cx="0" cy="592062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700053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9CE90-D71E-4F40-810F-0F5023BFF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file</a:t>
            </a:r>
          </a:p>
          <a:p>
            <a:endParaRPr lang="en-US" dirty="0"/>
          </a:p>
          <a:p>
            <a:r>
              <a:rPr lang="en-US" dirty="0"/>
              <a:t>Check the status of the repo</a:t>
            </a:r>
          </a:p>
          <a:p>
            <a:pPr lvl="1"/>
            <a:r>
              <a:rPr lang="en-US" dirty="0"/>
              <a:t>git status</a:t>
            </a:r>
          </a:p>
          <a:p>
            <a:pPr lvl="1"/>
            <a:endParaRPr lang="en-US" dirty="0"/>
          </a:p>
          <a:p>
            <a:r>
              <a:rPr lang="en-US" dirty="0"/>
              <a:t>Add the file to the index</a:t>
            </a:r>
          </a:p>
          <a:p>
            <a:pPr lvl="1"/>
            <a:r>
              <a:rPr lang="en-US" dirty="0"/>
              <a:t>git add &lt;filename&gt;</a:t>
            </a:r>
          </a:p>
          <a:p>
            <a:pPr lvl="1"/>
            <a:endParaRPr lang="en-US" dirty="0"/>
          </a:p>
          <a:p>
            <a:r>
              <a:rPr lang="en-US" dirty="0"/>
              <a:t>Check the status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9413E-01B1-8B43-B20B-80465A2E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E27020-1219-0043-B93A-4D4E924AB4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66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7128D-93D6-2340-B802-05ECCCE7A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first commit</a:t>
            </a:r>
          </a:p>
          <a:p>
            <a:pPr lvl="1"/>
            <a:r>
              <a:rPr lang="en-US" dirty="0"/>
              <a:t>git -a -m “Our first commit!!!” </a:t>
            </a:r>
          </a:p>
          <a:p>
            <a:pPr lvl="2"/>
            <a:r>
              <a:rPr lang="en-US" dirty="0"/>
              <a:t>-a </a:t>
            </a:r>
            <a:r>
              <a:rPr lang="en-US" dirty="0">
                <a:sym typeface="Wingdings" pitchFamily="2" charset="2"/>
              </a:rPr>
              <a:t> all files</a:t>
            </a:r>
          </a:p>
          <a:p>
            <a:pPr lvl="2"/>
            <a:r>
              <a:rPr lang="en-US" dirty="0">
                <a:sym typeface="Wingdings" pitchFamily="2" charset="2"/>
              </a:rPr>
              <a:t>-m  will include a commit message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Check the last commits</a:t>
            </a:r>
          </a:p>
          <a:p>
            <a:pPr lvl="1"/>
            <a:r>
              <a:rPr lang="en-US" dirty="0">
                <a:sym typeface="Wingdings" pitchFamily="2" charset="2"/>
              </a:rPr>
              <a:t>git log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Check what has been done in the last commit</a:t>
            </a:r>
          </a:p>
          <a:p>
            <a:pPr lvl="1"/>
            <a:r>
              <a:rPr lang="en-US" dirty="0">
                <a:sym typeface="Wingdings" pitchFamily="2" charset="2"/>
              </a:rPr>
              <a:t>git show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0B4780-1D96-3347-83BC-64D8F5471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32EEA-D104-6940-AD33-39ADE03350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684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F0079-FE72-2B4D-9307-B219B4734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Let’s!</a:t>
            </a:r>
          </a:p>
          <a:p>
            <a:pPr lvl="1"/>
            <a:r>
              <a:rPr lang="en-US" dirty="0"/>
              <a:t>Change the file</a:t>
            </a:r>
          </a:p>
          <a:p>
            <a:pPr lvl="1"/>
            <a:r>
              <a:rPr lang="en-US" dirty="0"/>
              <a:t>git status </a:t>
            </a:r>
          </a:p>
          <a:p>
            <a:pPr lvl="1"/>
            <a:r>
              <a:rPr lang="en-US" dirty="0"/>
              <a:t>git commit …</a:t>
            </a:r>
          </a:p>
          <a:p>
            <a:pPr lvl="1"/>
            <a:r>
              <a:rPr lang="en-US" dirty="0"/>
              <a:t>git status</a:t>
            </a:r>
          </a:p>
          <a:p>
            <a:pPr lvl="1"/>
            <a:r>
              <a:rPr lang="en-US" dirty="0"/>
              <a:t>git log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And this is the basic flow to put your contributions back to the repo</a:t>
            </a:r>
          </a:p>
          <a:p>
            <a:pPr lvl="1"/>
            <a:r>
              <a:rPr lang="en-US" dirty="0"/>
              <a:t>add</a:t>
            </a:r>
          </a:p>
          <a:p>
            <a:pPr lvl="1"/>
            <a:r>
              <a:rPr lang="en-US" dirty="0"/>
              <a:t>commit</a:t>
            </a:r>
          </a:p>
          <a:p>
            <a:pPr lvl="1"/>
            <a:r>
              <a:rPr lang="en-US" dirty="0"/>
              <a:t>status</a:t>
            </a:r>
          </a:p>
          <a:p>
            <a:pPr lvl="1"/>
            <a:r>
              <a:rPr lang="en-US" dirty="0"/>
              <a:t>log</a:t>
            </a:r>
          </a:p>
          <a:p>
            <a:pPr lvl="1"/>
            <a:r>
              <a:rPr lang="en-US" dirty="0"/>
              <a:t>show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DD6B21-1F96-0C44-85B4-A450FFE6F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1A360-4BC0-734C-9C73-155C4CE4651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992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D6146-EA03-D34C-B052-78A82A103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Listing your branches</a:t>
            </a:r>
          </a:p>
          <a:p>
            <a:pPr lvl="1"/>
            <a:r>
              <a:rPr lang="en-US" dirty="0"/>
              <a:t>git branch</a:t>
            </a:r>
          </a:p>
          <a:p>
            <a:pPr lvl="1"/>
            <a:endParaRPr lang="en-US" dirty="0"/>
          </a:p>
          <a:p>
            <a:r>
              <a:rPr lang="en-US" dirty="0"/>
              <a:t>Create a branch</a:t>
            </a:r>
          </a:p>
          <a:p>
            <a:pPr lvl="1"/>
            <a:r>
              <a:rPr lang="en-US" dirty="0"/>
              <a:t>git branch &lt;NEW_BRANCH&gt;</a:t>
            </a:r>
          </a:p>
          <a:p>
            <a:pPr lvl="1"/>
            <a:endParaRPr lang="en-US" dirty="0"/>
          </a:p>
          <a:p>
            <a:r>
              <a:rPr lang="en-US" dirty="0"/>
              <a:t>Use another branch</a:t>
            </a:r>
          </a:p>
          <a:p>
            <a:pPr lvl="1"/>
            <a:r>
              <a:rPr lang="en-US" dirty="0"/>
              <a:t>git checkout &lt;BRANCH_NAME&gt;</a:t>
            </a:r>
          </a:p>
          <a:p>
            <a:pPr lvl="1"/>
            <a:endParaRPr lang="en-US" dirty="0"/>
          </a:p>
          <a:p>
            <a:r>
              <a:rPr lang="en-US" dirty="0"/>
              <a:t>Latest two in one command</a:t>
            </a:r>
          </a:p>
          <a:p>
            <a:pPr lvl="1"/>
            <a:r>
              <a:rPr lang="en-US" dirty="0"/>
              <a:t>git checkout –b &lt;NEW_BRANCH&gt;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24613-DA06-204E-8DE5-780C907E9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Branch it out!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7B33D5-B3E4-5A4C-BFC6-5960368E6E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131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24A5D-5C78-0947-82CA-717D3AF35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checkout -b </a:t>
            </a:r>
            <a:r>
              <a:rPr lang="en-US" dirty="0" err="1"/>
              <a:t>branchNew</a:t>
            </a:r>
            <a:endParaRPr lang="en-US" dirty="0"/>
          </a:p>
          <a:p>
            <a:r>
              <a:rPr lang="en-US" dirty="0"/>
              <a:t>&lt;Change one existing file here&gt;</a:t>
            </a:r>
          </a:p>
          <a:p>
            <a:pPr lvl="1"/>
            <a:r>
              <a:rPr lang="en-US" dirty="0"/>
              <a:t>“Hi, my name is Hugh.”</a:t>
            </a:r>
          </a:p>
          <a:p>
            <a:r>
              <a:rPr lang="en-US" dirty="0"/>
              <a:t>git commit -a -m “Introducing myself”</a:t>
            </a:r>
          </a:p>
          <a:p>
            <a:r>
              <a:rPr lang="en-US" dirty="0"/>
              <a:t>&lt;Check the content of the file&gt;</a:t>
            </a:r>
          </a:p>
          <a:p>
            <a:endParaRPr lang="en-US" dirty="0"/>
          </a:p>
          <a:p>
            <a:r>
              <a:rPr lang="en-US" dirty="0"/>
              <a:t>git checkout master</a:t>
            </a:r>
          </a:p>
          <a:p>
            <a:r>
              <a:rPr lang="en-US" dirty="0"/>
              <a:t>&lt;Check the content of the file&gt;</a:t>
            </a:r>
          </a:p>
          <a:p>
            <a:pPr lvl="1"/>
            <a:r>
              <a:rPr lang="en-US" dirty="0"/>
              <a:t>What?!?!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80BD83-5F38-BA4B-8EEB-1C362D7C8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in a new Branch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BE8CA-B218-A44F-9A78-61697E5486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458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FA816-78E8-9C44-A069-4B812ED75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we branch out for versions, features, bug fixes…</a:t>
            </a:r>
          </a:p>
          <a:p>
            <a:pPr lvl="1"/>
            <a:r>
              <a:rPr lang="en-US" dirty="0"/>
              <a:t>Later on merging back to master</a:t>
            </a:r>
          </a:p>
          <a:p>
            <a:pPr lvl="1"/>
            <a:endParaRPr lang="en-US" dirty="0"/>
          </a:p>
          <a:p>
            <a:r>
              <a:rPr lang="en-US" dirty="0"/>
              <a:t>How to merge our recently changed file, then?</a:t>
            </a:r>
          </a:p>
          <a:p>
            <a:pPr lvl="1"/>
            <a:r>
              <a:rPr lang="en-US" dirty="0"/>
              <a:t>In the master branch:</a:t>
            </a:r>
          </a:p>
          <a:p>
            <a:pPr lvl="1"/>
            <a:r>
              <a:rPr lang="en-US" dirty="0"/>
              <a:t>git merge &lt;</a:t>
            </a:r>
            <a:r>
              <a:rPr lang="en-US" dirty="0" err="1"/>
              <a:t>other_branch</a:t>
            </a:r>
            <a:r>
              <a:rPr lang="en-US" dirty="0"/>
              <a:t>&gt;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If everything goes smooth… sweet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22145F-B067-EA42-9FA2-8BF92AB34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the Master Branch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15879-2921-D445-A416-9110D04F310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781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093CC38-6512-0245-A2C7-554B78209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Assignments and reminders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7B9F09-DEB2-AA4A-8D56-AA059D489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But, Before</a:t>
            </a:r>
          </a:p>
        </p:txBody>
      </p:sp>
    </p:spTree>
    <p:extLst>
      <p:ext uri="{BB962C8B-B14F-4D97-AF65-F5344CB8AC3E}">
        <p14:creationId xmlns:p14="http://schemas.microsoft.com/office/powerpoint/2010/main" val="3760840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7AA25-4A56-D148-9952-A2CF2A18B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Imagine if you change a file in your branch, and someone else changed the same file	</a:t>
            </a:r>
          </a:p>
          <a:p>
            <a:pPr lvl="1"/>
            <a:r>
              <a:rPr lang="en-US" dirty="0"/>
              <a:t>CONFLICT!!!!</a:t>
            </a:r>
          </a:p>
          <a:p>
            <a:endParaRPr lang="en-US" dirty="0"/>
          </a:p>
          <a:p>
            <a:r>
              <a:rPr lang="en-US" dirty="0"/>
              <a:t>Can we still merge it?!?!?</a:t>
            </a:r>
          </a:p>
          <a:p>
            <a:pPr lvl="1"/>
            <a:r>
              <a:rPr lang="en-US" dirty="0"/>
              <a:t>Let’s see:</a:t>
            </a:r>
          </a:p>
          <a:p>
            <a:pPr lvl="2"/>
            <a:r>
              <a:rPr lang="en-US" dirty="0"/>
              <a:t>Change branch</a:t>
            </a:r>
          </a:p>
          <a:p>
            <a:pPr lvl="2"/>
            <a:r>
              <a:rPr lang="en-US" dirty="0"/>
              <a:t>Change file</a:t>
            </a:r>
          </a:p>
          <a:p>
            <a:pPr lvl="2"/>
            <a:r>
              <a:rPr lang="en-US" dirty="0"/>
              <a:t>Commit</a:t>
            </a:r>
          </a:p>
          <a:p>
            <a:pPr lvl="2"/>
            <a:r>
              <a:rPr lang="en-US" dirty="0"/>
              <a:t>Back to master</a:t>
            </a:r>
          </a:p>
          <a:p>
            <a:pPr lvl="2"/>
            <a:r>
              <a:rPr lang="en-US" dirty="0"/>
              <a:t>Change the same file</a:t>
            </a:r>
          </a:p>
          <a:p>
            <a:pPr lvl="2"/>
            <a:r>
              <a:rPr lang="en-US" dirty="0"/>
              <a:t>Commit </a:t>
            </a:r>
          </a:p>
          <a:p>
            <a:pPr lvl="2"/>
            <a:r>
              <a:rPr lang="en-US" dirty="0"/>
              <a:t>MERGE!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4AEE63-AF12-F547-B349-8B7023101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Small Conflicts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468DAA-8CE9-014B-81FD-FDCD9AA583E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B927AD-39C4-0043-840B-5939ED6DAFBA}"/>
              </a:ext>
            </a:extLst>
          </p:cNvPr>
          <p:cNvSpPr/>
          <p:nvPr/>
        </p:nvSpPr>
        <p:spPr>
          <a:xfrm rot="19973333">
            <a:off x="5560208" y="4118980"/>
            <a:ext cx="48549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Helvetica" pitchFamily="2" charset="0"/>
              </a:rPr>
              <a:t>Auto-merging &lt;file&gt;</a:t>
            </a:r>
          </a:p>
          <a:p>
            <a:r>
              <a:rPr lang="en-US" sz="1800" dirty="0">
                <a:solidFill>
                  <a:srgbClr val="FF0000"/>
                </a:solidFill>
                <a:latin typeface="Helvetica" pitchFamily="2" charset="0"/>
              </a:rPr>
              <a:t>CONFLICT (content): Merge conflict in &lt;file&gt;</a:t>
            </a:r>
          </a:p>
          <a:p>
            <a:r>
              <a:rPr lang="en-US" sz="1800" dirty="0">
                <a:solidFill>
                  <a:srgbClr val="FF0000"/>
                </a:solidFill>
                <a:latin typeface="Helvetica" pitchFamily="2" charset="0"/>
              </a:rPr>
              <a:t>Automatic merge failed; fix conflicts and then commit the result.</a:t>
            </a:r>
          </a:p>
        </p:txBody>
      </p:sp>
    </p:spTree>
    <p:extLst>
      <p:ext uri="{BB962C8B-B14F-4D97-AF65-F5344CB8AC3E}">
        <p14:creationId xmlns:p14="http://schemas.microsoft.com/office/powerpoint/2010/main" val="187930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5AB79-0279-7E4A-81AD-A170351AB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Here comes common text before</a:t>
            </a:r>
          </a:p>
          <a:p>
            <a:pPr marL="0" indent="0">
              <a:buNone/>
            </a:pPr>
            <a:r>
              <a:rPr lang="en-US" dirty="0"/>
              <a:t>the area where the conflict happens</a:t>
            </a:r>
          </a:p>
          <a:p>
            <a:pPr marL="0" indent="0">
              <a:buNone/>
            </a:pPr>
            <a:r>
              <a:rPr lang="en-US" dirty="0"/>
              <a:t>and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&lt;&lt;&lt;&lt;&lt;&lt;&lt; HEAD</a:t>
            </a:r>
          </a:p>
          <a:p>
            <a:pPr marL="0" indent="0">
              <a:buNone/>
            </a:pPr>
            <a:r>
              <a:rPr lang="en-US" dirty="0"/>
              <a:t>This is what was in the</a:t>
            </a:r>
          </a:p>
          <a:p>
            <a:pPr marL="0" indent="0">
              <a:buNone/>
            </a:pPr>
            <a:r>
              <a:rPr lang="en-US" dirty="0"/>
              <a:t>master branch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=======</a:t>
            </a:r>
          </a:p>
          <a:p>
            <a:pPr marL="0" indent="0">
              <a:buNone/>
            </a:pPr>
            <a:r>
              <a:rPr lang="en-US" dirty="0"/>
              <a:t>And this…</a:t>
            </a:r>
          </a:p>
          <a:p>
            <a:pPr marL="0" indent="0">
              <a:buNone/>
            </a:pPr>
            <a:r>
              <a:rPr lang="en-US" dirty="0"/>
              <a:t>was in the other branch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&gt;&gt;&gt;&gt;&gt;&gt;&gt; other branch</a:t>
            </a:r>
          </a:p>
          <a:p>
            <a:pPr marL="0" indent="0">
              <a:buNone/>
            </a:pPr>
            <a:r>
              <a:rPr lang="en-US" dirty="0"/>
              <a:t>More text that was common, </a:t>
            </a:r>
          </a:p>
          <a:p>
            <a:pPr marL="0" indent="0">
              <a:buNone/>
            </a:pPr>
            <a:r>
              <a:rPr lang="en-US" dirty="0"/>
              <a:t>and no conflict happened here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2D1745-B73B-C44D-9800-159F98160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Usually… For the Easy ones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BC533-9ADA-E647-B29E-AF0C04C775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412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C67B9-936B-D14F-A36C-5B1CA5613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Make a new branch called bugfix</a:t>
            </a:r>
          </a:p>
          <a:p>
            <a:endParaRPr lang="en-US" dirty="0"/>
          </a:p>
          <a:p>
            <a:r>
              <a:rPr lang="en-US" dirty="0"/>
              <a:t>Checkout the bugfix branch with git checkout bugfix</a:t>
            </a:r>
          </a:p>
          <a:p>
            <a:endParaRPr lang="en-US" dirty="0"/>
          </a:p>
          <a:p>
            <a:r>
              <a:rPr lang="en-US" dirty="0"/>
              <a:t>Create/change a file and commit</a:t>
            </a:r>
          </a:p>
          <a:p>
            <a:endParaRPr lang="en-US" dirty="0"/>
          </a:p>
          <a:p>
            <a:r>
              <a:rPr lang="en-US" dirty="0"/>
              <a:t>Go back to master with git checkout</a:t>
            </a:r>
          </a:p>
          <a:p>
            <a:endParaRPr lang="en-US" dirty="0"/>
          </a:p>
          <a:p>
            <a:r>
              <a:rPr lang="en-US" dirty="0"/>
              <a:t>Change/create a file (different from the previous one) and commit again</a:t>
            </a:r>
          </a:p>
          <a:p>
            <a:endParaRPr lang="en-US" dirty="0"/>
          </a:p>
          <a:p>
            <a:r>
              <a:rPr lang="en-US" dirty="0"/>
              <a:t>Merge the branch bugfix into master with git merge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9C79AF-7701-5F46-853F-7BC313479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Exercising it 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F21D9-857D-4E4F-825E-C1D86D4487E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907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0824F-74E2-F846-8EE7-9FFFF6AC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Another way of combining branches</a:t>
            </a:r>
          </a:p>
          <a:p>
            <a:r>
              <a:rPr lang="en-US" dirty="0"/>
              <a:t>We can take a set of commits, and copy them in another branch</a:t>
            </a:r>
          </a:p>
          <a:p>
            <a:endParaRPr lang="en-US" dirty="0"/>
          </a:p>
          <a:p>
            <a:r>
              <a:rPr lang="en-US" dirty="0"/>
              <a:t>Master and our branch are not </a:t>
            </a:r>
            <a:r>
              <a:rPr lang="en-US" dirty="0" err="1"/>
              <a:t>sync’ed</a:t>
            </a:r>
            <a:endParaRPr lang="en-US" dirty="0"/>
          </a:p>
          <a:p>
            <a:pPr lvl="1"/>
            <a:r>
              <a:rPr lang="en-US" dirty="0"/>
              <a:t>Commit made in master</a:t>
            </a:r>
          </a:p>
          <a:p>
            <a:pPr lvl="1"/>
            <a:r>
              <a:rPr lang="en-US" dirty="0"/>
              <a:t>Commit made in the branch</a:t>
            </a:r>
          </a:p>
          <a:p>
            <a:pPr lvl="1"/>
            <a:endParaRPr lang="en-US" dirty="0"/>
          </a:p>
          <a:p>
            <a:r>
              <a:rPr lang="en-US" dirty="0"/>
              <a:t>From the branch, we can</a:t>
            </a:r>
          </a:p>
          <a:p>
            <a:pPr lvl="1"/>
            <a:r>
              <a:rPr lang="en-US" dirty="0"/>
              <a:t>git rebase master</a:t>
            </a:r>
          </a:p>
          <a:p>
            <a:pPr lvl="1"/>
            <a:r>
              <a:rPr lang="en-US" dirty="0"/>
              <a:t>Now the index of the master is “outdated” </a:t>
            </a:r>
            <a:r>
              <a:rPr lang="en-US" dirty="0">
                <a:sym typeface="Wingdings" pitchFamily="2" charset="2"/>
              </a:rPr>
              <a:t> HEAD is pointing to bugfix last commit</a:t>
            </a:r>
          </a:p>
          <a:p>
            <a:pPr lvl="2"/>
            <a:r>
              <a:rPr lang="en-US" dirty="0">
                <a:sym typeface="Wingdings" pitchFamily="2" charset="2"/>
              </a:rPr>
              <a:t>git log --graph --all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6F5A90-F5A4-7847-B79A-6A708FD7F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Rebasing it all!!!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A71F7-7537-B047-B816-718C20B033A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836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5D199-546D-4542-8B43-C79EA6EBC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HEAD is the pointer name for the last checked out commit</a:t>
            </a:r>
          </a:p>
          <a:p>
            <a:endParaRPr lang="en-US" dirty="0"/>
          </a:p>
          <a:p>
            <a:r>
              <a:rPr lang="en-US" dirty="0"/>
              <a:t>We can “detach” the head by “checking out” a specific commit</a:t>
            </a:r>
          </a:p>
          <a:p>
            <a:pPr lvl="1"/>
            <a:r>
              <a:rPr lang="en-US" dirty="0"/>
              <a:t>git checkout &lt;commit SHA&gt; </a:t>
            </a:r>
          </a:p>
          <a:p>
            <a:r>
              <a:rPr lang="en-US" dirty="0"/>
              <a:t>This is not “safe”</a:t>
            </a:r>
          </a:p>
          <a:p>
            <a:pPr lvl="1"/>
            <a:r>
              <a:rPr lang="en-US" dirty="0"/>
              <a:t>git checkout &lt;branch&gt;</a:t>
            </a:r>
          </a:p>
          <a:p>
            <a:pPr lvl="2"/>
            <a:r>
              <a:rPr lang="en-US" dirty="0"/>
              <a:t>To get back</a:t>
            </a:r>
          </a:p>
          <a:p>
            <a:r>
              <a:rPr lang="en-US" dirty="0"/>
              <a:t>Moving in the commit tree</a:t>
            </a:r>
          </a:p>
          <a:p>
            <a:pPr lvl="1"/>
            <a:r>
              <a:rPr lang="en-US" dirty="0"/>
              <a:t>Moving one commit at a time with ^</a:t>
            </a:r>
          </a:p>
          <a:p>
            <a:pPr lvl="2"/>
            <a:r>
              <a:rPr lang="en-US" dirty="0"/>
              <a:t>git checkout HEAD^</a:t>
            </a:r>
          </a:p>
          <a:p>
            <a:pPr lvl="2"/>
            <a:r>
              <a:rPr lang="en-US" dirty="0"/>
              <a:t>git checkout master^</a:t>
            </a:r>
          </a:p>
          <a:p>
            <a:pPr lvl="1"/>
            <a:r>
              <a:rPr lang="en-US" dirty="0"/>
              <a:t>Moving a number of times with ~&lt;</a:t>
            </a:r>
            <a:r>
              <a:rPr lang="en-US" dirty="0" err="1"/>
              <a:t>num</a:t>
            </a:r>
            <a:r>
              <a:rPr lang="en-US" dirty="0"/>
              <a:t>&gt;</a:t>
            </a:r>
          </a:p>
          <a:p>
            <a:pPr lvl="2"/>
            <a:r>
              <a:rPr lang="en-US" dirty="0"/>
              <a:t>git checkout master~3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B1959C-289D-564B-AB35-0D4D06CCA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From Here to There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2129D-2C5E-0540-A0E6-E91AD7DC7BE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9416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16E80-EBE1-F140-9764-744275230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move a branch!</a:t>
            </a:r>
          </a:p>
          <a:p>
            <a:pPr lvl="1"/>
            <a:r>
              <a:rPr lang="en-US" dirty="0"/>
              <a:t>git branch -f &lt;BRANCH&gt; HEAD~3</a:t>
            </a:r>
          </a:p>
          <a:p>
            <a:endParaRPr lang="en-US" dirty="0"/>
          </a:p>
          <a:p>
            <a:r>
              <a:rPr lang="en-US" dirty="0"/>
              <a:t>We can also revert changes</a:t>
            </a:r>
          </a:p>
          <a:p>
            <a:pPr lvl="1"/>
            <a:r>
              <a:rPr lang="en-US" dirty="0"/>
              <a:t>git reset HEAD~2</a:t>
            </a:r>
          </a:p>
          <a:p>
            <a:pPr lvl="2"/>
            <a:r>
              <a:rPr lang="en-US" dirty="0"/>
              <a:t>Move the current branch to HEAD - 2 commits position</a:t>
            </a:r>
          </a:p>
          <a:p>
            <a:pPr lvl="2"/>
            <a:r>
              <a:rPr lang="en-US" dirty="0"/>
              <a:t>Works LOCAL</a:t>
            </a:r>
          </a:p>
          <a:p>
            <a:pPr lvl="2"/>
            <a:r>
              <a:rPr lang="en-US" dirty="0"/>
              <a:t>git </a:t>
            </a:r>
            <a:r>
              <a:rPr lang="en-US" dirty="0" err="1"/>
              <a:t>reflog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see previous commits</a:t>
            </a:r>
          </a:p>
          <a:p>
            <a:pPr lvl="2"/>
            <a:r>
              <a:rPr lang="en-US" dirty="0">
                <a:sym typeface="Wingdings" pitchFamily="2" charset="2"/>
              </a:rPr>
              <a:t>git reset &lt;SHA&gt;  SHA of the commit before the reset for “</a:t>
            </a:r>
            <a:r>
              <a:rPr lang="en-US" dirty="0" err="1">
                <a:sym typeface="Wingdings" pitchFamily="2" charset="2"/>
              </a:rPr>
              <a:t>unresetting</a:t>
            </a:r>
            <a:r>
              <a:rPr lang="en-US" dirty="0">
                <a:sym typeface="Wingdings" pitchFamily="2" charset="2"/>
              </a:rPr>
              <a:t>”</a:t>
            </a:r>
          </a:p>
          <a:p>
            <a:pPr lvl="2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git revert HEAD  To reverse changes to send upstream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4AF164-397D-3043-8625-5134780BC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From Here to There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CDE3E-5A6D-6F4B-9E0F-908B1CFE18F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453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17B9B-E0B5-AD4B-AA40-61FC8A932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when you don’t want to copy ALL commits from a branch to another</a:t>
            </a:r>
          </a:p>
          <a:p>
            <a:pPr lvl="1"/>
            <a:r>
              <a:rPr lang="en-US" dirty="0"/>
              <a:t>We can cherry pick those that are of interest</a:t>
            </a:r>
          </a:p>
          <a:p>
            <a:pPr lvl="1"/>
            <a:endParaRPr lang="en-US" dirty="0"/>
          </a:p>
          <a:p>
            <a:r>
              <a:rPr lang="en-US" dirty="0"/>
              <a:t>git cherry-pick &lt;SHA1&gt; &lt;SHA2&gt; &lt;SHA3&gt;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F5813C-06AD-CA41-8B27-56052822C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Cherry-Picking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A492C-4994-A046-B51C-4A6EAB5FA5D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07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F1419F-94C1-5827-2EDA-C5CBEDA17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Assignment 2: git/GitHub</a:t>
            </a:r>
          </a:p>
          <a:p>
            <a:pPr lvl="1"/>
            <a:r>
              <a:rPr lang="en-US" dirty="0"/>
              <a:t>Due next Tuesday (Feb 7)</a:t>
            </a:r>
          </a:p>
          <a:p>
            <a:pPr lvl="1"/>
            <a:endParaRPr lang="en-US" dirty="0"/>
          </a:p>
          <a:p>
            <a:r>
              <a:rPr lang="en-US" dirty="0"/>
              <a:t>Paper Reading 1:</a:t>
            </a:r>
          </a:p>
          <a:p>
            <a:pPr lvl="1"/>
            <a:r>
              <a:rPr lang="en-US" dirty="0"/>
              <a:t>Will postpone to Feb 14</a:t>
            </a:r>
          </a:p>
          <a:p>
            <a:pPr lvl="1"/>
            <a:r>
              <a:rPr lang="en-US" dirty="0"/>
              <a:t>You need to create your groups</a:t>
            </a:r>
          </a:p>
          <a:p>
            <a:pPr lvl="1"/>
            <a:endParaRPr lang="en-US" dirty="0"/>
          </a:p>
          <a:p>
            <a:r>
              <a:rPr lang="en-US" dirty="0"/>
              <a:t>Groups:</a:t>
            </a:r>
          </a:p>
          <a:p>
            <a:pPr lvl="1"/>
            <a:r>
              <a:rPr lang="en-US" dirty="0"/>
              <a:t>2 or 3 people</a:t>
            </a:r>
          </a:p>
          <a:p>
            <a:pPr lvl="1"/>
            <a:r>
              <a:rPr lang="en-US" dirty="0"/>
              <a:t>will last till the end of the semester</a:t>
            </a:r>
            <a:r>
              <a:rPr lang="en-US" dirty="0">
                <a:sym typeface="Wingdings" pitchFamily="2" charset="2"/>
              </a:rPr>
              <a:t> (hopefully)</a:t>
            </a:r>
          </a:p>
          <a:p>
            <a:pPr lvl="1"/>
            <a:r>
              <a:rPr lang="en-US" dirty="0">
                <a:sym typeface="Wingdings" pitchFamily="2" charset="2"/>
              </a:rPr>
              <a:t>Can be a mix of people from 599 and 499 </a:t>
            </a:r>
          </a:p>
          <a:p>
            <a:pPr lvl="1"/>
            <a:r>
              <a:rPr lang="en-US" dirty="0">
                <a:sym typeface="Wingdings" pitchFamily="2" charset="2"/>
              </a:rPr>
              <a:t>Edit the page  PLEASE use </a:t>
            </a:r>
            <a:r>
              <a:rPr lang="en-US" b="1" dirty="0">
                <a:sym typeface="Wingdings" pitchFamily="2" charset="2"/>
              </a:rPr>
              <a:t>fork + pull request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28ECAB-3BA9-2731-DB2A-9CB49C3A6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get back to work	</a:t>
            </a:r>
          </a:p>
        </p:txBody>
      </p:sp>
    </p:spTree>
    <p:extLst>
      <p:ext uri="{BB962C8B-B14F-4D97-AF65-F5344CB8AC3E}">
        <p14:creationId xmlns:p14="http://schemas.microsoft.com/office/powerpoint/2010/main" val="39239269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4A7AD-003D-7BAF-F32D-1B6297769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CBF53E-1D30-6E47-9B23-66245BB28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the Remote Repo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15627-F8FE-5543-AB85-AF7B298ACB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1AD0AB-B5D1-7941-851D-0271EE40A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534" y="2563420"/>
            <a:ext cx="8262499" cy="319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6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8AA7E9-2990-DC4B-9706-476354B343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1981200" y="2484437"/>
            <a:ext cx="8229600" cy="3352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5A6500-F7F5-9A46-9AFB-0BF1807E6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Repo in GitHub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DC388-22F2-AE49-920B-F7EAAE71A59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E15A9C-6485-4846-A00F-E50747C515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693" b="4562"/>
          <a:stretch/>
        </p:blipFill>
        <p:spPr>
          <a:xfrm>
            <a:off x="5750948" y="1349472"/>
            <a:ext cx="4917053" cy="550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32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90206F-9299-88ED-661D-01C56E8EC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/>
              <a:t>I know a lot and use it frequently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I know a bit and can manage basic stuff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Commit and push, right?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Heard about, never used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Never heard of it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E70CCC-621A-3658-3A90-767501FC7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feel about git?</a:t>
            </a:r>
          </a:p>
        </p:txBody>
      </p:sp>
    </p:spTree>
    <p:extLst>
      <p:ext uri="{BB962C8B-B14F-4D97-AF65-F5344CB8AC3E}">
        <p14:creationId xmlns:p14="http://schemas.microsoft.com/office/powerpoint/2010/main" val="632800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D42C23-16EA-5298-BAF8-138317064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git remote add origin </a:t>
            </a:r>
            <a:r>
              <a:rPr lang="en-US" sz="2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git@github.com</a:t>
            </a:r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:&lt;owner&gt;/&lt;repo&gt;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git push -u &lt;remote&gt; &lt;branch name&gt;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git push –u origin main</a:t>
            </a:r>
          </a:p>
          <a:p>
            <a:pPr lvl="1"/>
            <a:endParaRPr lang="en-US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Now we are linked to the GitHub repo...</a:t>
            </a:r>
          </a:p>
          <a:p>
            <a:endParaRPr lang="en-US" sz="2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Let’s try?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9661DE-E37D-CCB5-A428-668B9FAC0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But… how to set my upstream repo?</a:t>
            </a:r>
          </a:p>
        </p:txBody>
      </p:sp>
    </p:spTree>
    <p:extLst>
      <p:ext uri="{BB962C8B-B14F-4D97-AF65-F5344CB8AC3E}">
        <p14:creationId xmlns:p14="http://schemas.microsoft.com/office/powerpoint/2010/main" val="1409502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37C7F-1453-ED40-8728-722852E0B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That’s simple! Cloning means bringing all the history to a local repo</a:t>
            </a:r>
          </a:p>
          <a:p>
            <a:pPr lvl="1"/>
            <a:r>
              <a:rPr lang="en-US" dirty="0"/>
              <a:t>git clone https://</a:t>
            </a:r>
            <a:r>
              <a:rPr lang="en-US" dirty="0" err="1"/>
              <a:t>github.com</a:t>
            </a:r>
            <a:r>
              <a:rPr lang="en-US" dirty="0"/>
              <a:t>/&lt;owner&gt;/&lt;repo&gt;</a:t>
            </a:r>
          </a:p>
          <a:p>
            <a:endParaRPr lang="en-US" dirty="0"/>
          </a:p>
          <a:p>
            <a:r>
              <a:rPr lang="en-US" dirty="0"/>
              <a:t>Testing it out</a:t>
            </a:r>
          </a:p>
          <a:p>
            <a:pPr lvl="1"/>
            <a:r>
              <a:rPr lang="en-US" dirty="0"/>
              <a:t>git clone </a:t>
            </a:r>
            <a:r>
              <a:rPr lang="en-US" dirty="0" err="1"/>
              <a:t>git@github.com:NAU-OSS</a:t>
            </a:r>
            <a:r>
              <a:rPr lang="en-US" dirty="0"/>
              <a:t>/</a:t>
            </a:r>
            <a:r>
              <a:rPr lang="en-US" dirty="0" err="1"/>
              <a:t>githandson.git</a:t>
            </a:r>
            <a:endParaRPr lang="en-US" dirty="0"/>
          </a:p>
          <a:p>
            <a:pPr lvl="1"/>
            <a:endParaRPr lang="en-US" dirty="0"/>
          </a:p>
          <a:p>
            <a:pPr marL="457188" lvl="1" indent="0">
              <a:buNone/>
            </a:pPr>
            <a:r>
              <a:rPr lang="en-US" b="0" i="1" dirty="0"/>
              <a:t>Cloning into '</a:t>
            </a:r>
            <a:r>
              <a:rPr lang="en-US" b="0" i="1" dirty="0" err="1"/>
              <a:t>githandson</a:t>
            </a:r>
            <a:r>
              <a:rPr lang="en-US" b="0" i="1" dirty="0"/>
              <a:t>’</a:t>
            </a:r>
          </a:p>
          <a:p>
            <a:pPr marL="457188" lvl="1" indent="0">
              <a:buNone/>
            </a:pPr>
            <a:r>
              <a:rPr lang="en-US" b="0" i="1" dirty="0"/>
              <a:t>remote: Enumerating objects: 11, done.</a:t>
            </a:r>
          </a:p>
          <a:p>
            <a:pPr marL="457188" lvl="1" indent="0">
              <a:buNone/>
            </a:pPr>
            <a:r>
              <a:rPr lang="en-US" b="0" i="1" dirty="0"/>
              <a:t>remote: Counting objects: 100% (11/11), done.</a:t>
            </a:r>
          </a:p>
          <a:p>
            <a:pPr marL="457188" lvl="1" indent="0">
              <a:buNone/>
            </a:pPr>
            <a:r>
              <a:rPr lang="en-US" b="0" i="1" dirty="0"/>
              <a:t>remote: Compressing objects: 100% (8/8), done.</a:t>
            </a:r>
          </a:p>
          <a:p>
            <a:pPr marL="457188" lvl="1" indent="0">
              <a:buNone/>
            </a:pPr>
            <a:r>
              <a:rPr lang="en-US" b="0" i="1" dirty="0"/>
              <a:t>remote: Total 11 (delta 0), reused 8 (delta 0), pack-reused 0</a:t>
            </a:r>
          </a:p>
          <a:p>
            <a:pPr marL="457188" lvl="1" indent="0">
              <a:buNone/>
            </a:pPr>
            <a:r>
              <a:rPr lang="en-US" b="0" i="1" dirty="0"/>
              <a:t>Receiving objects: 100% (11/11), done.</a:t>
            </a:r>
          </a:p>
          <a:p>
            <a:pPr marL="457188" lvl="1" indent="0">
              <a:buNone/>
            </a:pPr>
            <a:endParaRPr lang="en-US" b="0" i="1" dirty="0"/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69146A-A69D-204D-9C64-5676A53C0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opposite:</a:t>
            </a:r>
            <a:br>
              <a:rPr lang="en-US" dirty="0"/>
            </a:br>
            <a:r>
              <a:rPr lang="en-US" dirty="0"/>
              <a:t>Cloning to a Local Repo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4F154-C63A-FB41-8587-3AA252EEBCB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748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62A72-EAEF-4A41-8018-2658BA4A9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different commands to deal with remote repo</a:t>
            </a:r>
          </a:p>
          <a:p>
            <a:pPr lvl="1"/>
            <a:r>
              <a:rPr lang="en-US" dirty="0"/>
              <a:t>git branch –r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git pull </a:t>
            </a:r>
            <a:r>
              <a:rPr lang="en-US" b="0" dirty="0"/>
              <a:t>//pulls everything from the remote repo and updates the local repo</a:t>
            </a:r>
          </a:p>
          <a:p>
            <a:pPr lvl="1"/>
            <a:r>
              <a:rPr lang="en-US" dirty="0"/>
              <a:t>git fetch </a:t>
            </a:r>
            <a:r>
              <a:rPr lang="en-US" b="0" dirty="0"/>
              <a:t>//pulls changes from remote repos, but it doesn't integrate any of this new data into your working files</a:t>
            </a:r>
          </a:p>
          <a:p>
            <a:pPr lvl="1"/>
            <a:r>
              <a:rPr lang="en-US" dirty="0"/>
              <a:t>git push</a:t>
            </a:r>
          </a:p>
          <a:p>
            <a:pPr lvl="2"/>
            <a:r>
              <a:rPr lang="en-US" dirty="0"/>
              <a:t>git push &lt;</a:t>
            </a:r>
            <a:r>
              <a:rPr lang="en-US" dirty="0" err="1"/>
              <a:t>remoteName</a:t>
            </a:r>
            <a:r>
              <a:rPr lang="en-US" dirty="0"/>
              <a:t>&gt; &lt;</a:t>
            </a:r>
            <a:r>
              <a:rPr lang="en-US" dirty="0" err="1"/>
              <a:t>branchName</a:t>
            </a:r>
            <a:r>
              <a:rPr lang="en-US" dirty="0"/>
              <a:t>&gt; //push your local changes to an online repository (git push </a:t>
            </a:r>
            <a:r>
              <a:rPr lang="en-US" b="1" dirty="0"/>
              <a:t>origin</a:t>
            </a:r>
            <a:r>
              <a:rPr lang="en-US" dirty="0"/>
              <a:t> </a:t>
            </a:r>
            <a:r>
              <a:rPr lang="en-US" b="1" dirty="0"/>
              <a:t>master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git push </a:t>
            </a:r>
            <a:r>
              <a:rPr lang="en-US" i="1" dirty="0"/>
              <a:t>&lt;</a:t>
            </a:r>
            <a:r>
              <a:rPr lang="en-US" i="1" dirty="0" err="1"/>
              <a:t>remoteName</a:t>
            </a:r>
            <a:r>
              <a:rPr lang="en-US" i="1" dirty="0"/>
              <a:t>&gt; &lt;</a:t>
            </a:r>
            <a:r>
              <a:rPr lang="en-US" i="1" dirty="0" err="1"/>
              <a:t>localBranchName</a:t>
            </a:r>
            <a:r>
              <a:rPr lang="en-US" i="1" dirty="0"/>
              <a:t>&gt;</a:t>
            </a:r>
            <a:r>
              <a:rPr lang="en-US" dirty="0"/>
              <a:t>:</a:t>
            </a:r>
            <a:r>
              <a:rPr lang="en-US" i="1" dirty="0"/>
              <a:t>&lt;</a:t>
            </a:r>
            <a:r>
              <a:rPr lang="en-US" i="1" dirty="0" err="1"/>
              <a:t>remoteBranchName</a:t>
            </a:r>
            <a:r>
              <a:rPr lang="en-US" i="1" dirty="0"/>
              <a:t>&gt; // </a:t>
            </a:r>
            <a:r>
              <a:rPr lang="en-US" dirty="0"/>
              <a:t>This pushes the LOCALBRANCHNAME to your REMOTENAME, but it is renamed to REMOTEBRANCHNAME.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75CBC-374F-5D41-ADEF-FC350DE0B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In This Repo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F39-D8DC-A54B-9B72-6AD6ADBBBCD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46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F5E89-A1F9-4247-BB17-85F0EC748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clone</a:t>
            </a:r>
          </a:p>
          <a:p>
            <a:pPr lvl="1"/>
            <a:r>
              <a:rPr lang="en-US" dirty="0"/>
              <a:t>branch out to add your changes locally</a:t>
            </a:r>
          </a:p>
          <a:p>
            <a:pPr lvl="1"/>
            <a:r>
              <a:rPr lang="en-US" dirty="0"/>
              <a:t>your adds/commits </a:t>
            </a:r>
          </a:p>
          <a:p>
            <a:pPr lvl="1"/>
            <a:r>
              <a:rPr lang="en-US" dirty="0"/>
              <a:t>pull changes to your local repo</a:t>
            </a:r>
          </a:p>
          <a:p>
            <a:pPr lvl="1"/>
            <a:r>
              <a:rPr lang="en-US" dirty="0"/>
              <a:t>merge your branch back (LOCALLY)</a:t>
            </a:r>
          </a:p>
          <a:p>
            <a:pPr lvl="2"/>
            <a:r>
              <a:rPr lang="en-US" dirty="0"/>
              <a:t>Resolve any conflict</a:t>
            </a:r>
          </a:p>
          <a:p>
            <a:pPr lvl="1"/>
            <a:r>
              <a:rPr lang="en-US" dirty="0"/>
              <a:t>push changes back to the remote repo</a:t>
            </a:r>
          </a:p>
          <a:p>
            <a:pPr lvl="2"/>
            <a:r>
              <a:rPr lang="en-US" dirty="0"/>
              <a:t>push –u origin &lt;</a:t>
            </a:r>
            <a:r>
              <a:rPr lang="en-US" dirty="0" err="1"/>
              <a:t>new_branch</a:t>
            </a:r>
            <a:r>
              <a:rPr lang="en-US" dirty="0"/>
              <a:t>&gt; (IF NEEDED)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EA3D92-9A16-514B-B2E9-869C70627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Usual Workflow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42DF3-877F-4A4A-8BE7-8396BA43474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2964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A6511-DAB1-C349-A05D-10F316820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Fork + pull-request</a:t>
            </a:r>
          </a:p>
          <a:p>
            <a:pPr lvl="1"/>
            <a:r>
              <a:rPr lang="en-US" dirty="0"/>
              <a:t>You usually creates a fork for your repo</a:t>
            </a:r>
          </a:p>
          <a:p>
            <a:pPr lvl="2"/>
            <a:r>
              <a:rPr lang="en-US" dirty="0"/>
              <a:t>“A </a:t>
            </a:r>
            <a:r>
              <a:rPr lang="en-US" b="1" dirty="0"/>
              <a:t>fork</a:t>
            </a:r>
            <a:r>
              <a:rPr lang="en-US" dirty="0"/>
              <a:t> is a copy of a repository. </a:t>
            </a:r>
            <a:r>
              <a:rPr lang="en-US" b="1" dirty="0"/>
              <a:t>Forking</a:t>
            </a:r>
            <a:r>
              <a:rPr lang="en-US" dirty="0"/>
              <a:t> a repository allows you to freely experiment with changes without affecting the original project”</a:t>
            </a:r>
          </a:p>
          <a:p>
            <a:pPr lvl="1"/>
            <a:r>
              <a:rPr lang="en-US" dirty="0"/>
              <a:t>Creating a fork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Then, you usually clone your fork… work, and send a pull request against the main repo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C81B17-1DCB-3F4B-B739-7C20438A5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EEF32-CE56-1640-8156-772564384A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C3E673-A1B1-414A-AE06-D8953FA15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336" y="3429000"/>
            <a:ext cx="63119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102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F540-50B1-8042-A0ED-9BB2646AA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6D865B2-FD7C-7240-98EC-365DCB08444F}"/>
              </a:ext>
            </a:extLst>
          </p:cNvPr>
          <p:cNvSpPr/>
          <p:nvPr/>
        </p:nvSpPr>
        <p:spPr bwMode="auto">
          <a:xfrm>
            <a:off x="3563880" y="3780259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86645D5-E59E-D644-A4C8-385A426F381B}"/>
              </a:ext>
            </a:extLst>
          </p:cNvPr>
          <p:cNvSpPr/>
          <p:nvPr/>
        </p:nvSpPr>
        <p:spPr bwMode="auto">
          <a:xfrm>
            <a:off x="4605280" y="3780259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22F3D99-C94D-EE41-9B74-8A59021A9E52}"/>
              </a:ext>
            </a:extLst>
          </p:cNvPr>
          <p:cNvCxnSpPr>
            <a:stCxn id="45" idx="6"/>
            <a:endCxn id="46" idx="2"/>
          </p:cNvCxnSpPr>
          <p:nvPr/>
        </p:nvCxnSpPr>
        <p:spPr bwMode="auto">
          <a:xfrm>
            <a:off x="3868680" y="3931135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55" name="Cloud 54">
            <a:extLst>
              <a:ext uri="{FF2B5EF4-FFF2-40B4-BE49-F238E27FC236}">
                <a16:creationId xmlns:a16="http://schemas.microsoft.com/office/drawing/2014/main" id="{75E49228-59BF-5940-8CD6-6F075D426122}"/>
              </a:ext>
            </a:extLst>
          </p:cNvPr>
          <p:cNvSpPr/>
          <p:nvPr/>
        </p:nvSpPr>
        <p:spPr bwMode="auto">
          <a:xfrm>
            <a:off x="1790701" y="1541480"/>
            <a:ext cx="1547411" cy="609064"/>
          </a:xfrm>
          <a:prstGeom prst="clou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/>
              <a:t>Server</a:t>
            </a:r>
          </a:p>
        </p:txBody>
      </p:sp>
      <p:sp>
        <p:nvSpPr>
          <p:cNvPr id="56" name="Can 55">
            <a:extLst>
              <a:ext uri="{FF2B5EF4-FFF2-40B4-BE49-F238E27FC236}">
                <a16:creationId xmlns:a16="http://schemas.microsoft.com/office/drawing/2014/main" id="{3DC8F324-74A9-F34F-BCCB-85E3C155EB46}"/>
              </a:ext>
            </a:extLst>
          </p:cNvPr>
          <p:cNvSpPr/>
          <p:nvPr/>
        </p:nvSpPr>
        <p:spPr bwMode="auto">
          <a:xfrm flipH="1">
            <a:off x="2722325" y="2032226"/>
            <a:ext cx="501078" cy="585847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57" name="Frame 56">
            <a:extLst>
              <a:ext uri="{FF2B5EF4-FFF2-40B4-BE49-F238E27FC236}">
                <a16:creationId xmlns:a16="http://schemas.microsoft.com/office/drawing/2014/main" id="{2B95A368-1138-F74F-A26D-7EAE22A9F978}"/>
              </a:ext>
            </a:extLst>
          </p:cNvPr>
          <p:cNvSpPr/>
          <p:nvPr/>
        </p:nvSpPr>
        <p:spPr bwMode="auto">
          <a:xfrm>
            <a:off x="2013835" y="4060252"/>
            <a:ext cx="1013290" cy="531674"/>
          </a:xfrm>
          <a:prstGeom prst="frame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 dirty="0"/>
          </a:p>
        </p:txBody>
      </p:sp>
      <p:sp>
        <p:nvSpPr>
          <p:cNvPr id="58" name="Trapezoid 57">
            <a:extLst>
              <a:ext uri="{FF2B5EF4-FFF2-40B4-BE49-F238E27FC236}">
                <a16:creationId xmlns:a16="http://schemas.microsoft.com/office/drawing/2014/main" id="{07EC1B87-1A32-3C4B-84EF-BADDA464ED4A}"/>
              </a:ext>
            </a:extLst>
          </p:cNvPr>
          <p:cNvSpPr/>
          <p:nvPr/>
        </p:nvSpPr>
        <p:spPr bwMode="auto">
          <a:xfrm>
            <a:off x="2204216" y="4741336"/>
            <a:ext cx="632528" cy="450413"/>
          </a:xfrm>
          <a:prstGeom prst="trapezoi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5641E8F-A0D8-044C-A195-0FC7CC263159}"/>
              </a:ext>
            </a:extLst>
          </p:cNvPr>
          <p:cNvSpPr txBox="1"/>
          <p:nvPr/>
        </p:nvSpPr>
        <p:spPr>
          <a:xfrm>
            <a:off x="2180189" y="4139954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60" name="Can 59">
            <a:extLst>
              <a:ext uri="{FF2B5EF4-FFF2-40B4-BE49-F238E27FC236}">
                <a16:creationId xmlns:a16="http://schemas.microsoft.com/office/drawing/2014/main" id="{B9D78ABC-C5CA-144F-86FA-302D8284EBDC}"/>
              </a:ext>
            </a:extLst>
          </p:cNvPr>
          <p:cNvSpPr/>
          <p:nvPr/>
        </p:nvSpPr>
        <p:spPr bwMode="auto">
          <a:xfrm flipH="1">
            <a:off x="2725825" y="3706054"/>
            <a:ext cx="501078" cy="585847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9DF5EAE-94C7-6C46-8358-7F49ACF7CC7F}"/>
              </a:ext>
            </a:extLst>
          </p:cNvPr>
          <p:cNvSpPr/>
          <p:nvPr/>
        </p:nvSpPr>
        <p:spPr bwMode="auto">
          <a:xfrm>
            <a:off x="3559931" y="2194169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732C151-E110-8043-A850-A37C46BFB89A}"/>
              </a:ext>
            </a:extLst>
          </p:cNvPr>
          <p:cNvSpPr/>
          <p:nvPr/>
        </p:nvSpPr>
        <p:spPr bwMode="auto">
          <a:xfrm>
            <a:off x="4601331" y="2194169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0F1F4FA-2005-3446-B32F-4DBDBB7285A8}"/>
              </a:ext>
            </a:extLst>
          </p:cNvPr>
          <p:cNvCxnSpPr>
            <a:stCxn id="62" idx="6"/>
            <a:endCxn id="63" idx="2"/>
          </p:cNvCxnSpPr>
          <p:nvPr/>
        </p:nvCxnSpPr>
        <p:spPr bwMode="auto">
          <a:xfrm>
            <a:off x="3864731" y="2345045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73" name="Down Arrow 72">
            <a:extLst>
              <a:ext uri="{FF2B5EF4-FFF2-40B4-BE49-F238E27FC236}">
                <a16:creationId xmlns:a16="http://schemas.microsoft.com/office/drawing/2014/main" id="{71C98011-5181-7347-AB5F-6B37F09628A7}"/>
              </a:ext>
            </a:extLst>
          </p:cNvPr>
          <p:cNvSpPr/>
          <p:nvPr/>
        </p:nvSpPr>
        <p:spPr bwMode="auto">
          <a:xfrm>
            <a:off x="2831955" y="2617280"/>
            <a:ext cx="298107" cy="1088773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811AA3A-6687-4E4A-A100-F25748A3DD89}"/>
              </a:ext>
            </a:extLst>
          </p:cNvPr>
          <p:cNvSpPr txBox="1"/>
          <p:nvPr/>
        </p:nvSpPr>
        <p:spPr>
          <a:xfrm rot="16200000">
            <a:off x="2444193" y="2887282"/>
            <a:ext cx="61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Pull</a:t>
            </a:r>
          </a:p>
        </p:txBody>
      </p: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DCC3A0B5-80D1-074C-9DF7-1B044BEDFCE1}"/>
              </a:ext>
            </a:extLst>
          </p:cNvPr>
          <p:cNvSpPr/>
          <p:nvPr/>
        </p:nvSpPr>
        <p:spPr bwMode="auto">
          <a:xfrm>
            <a:off x="4432301" y="1581087"/>
            <a:ext cx="990600" cy="400110"/>
          </a:xfrm>
          <a:prstGeom prst="wedgeRectCallout">
            <a:avLst>
              <a:gd name="adj1" fmla="val -27128"/>
              <a:gd name="adj2" fmla="val 905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/>
              <a:t>main</a:t>
            </a:r>
          </a:p>
        </p:txBody>
      </p:sp>
      <p:sp>
        <p:nvSpPr>
          <p:cNvPr id="87" name="Rectangular Callout 86">
            <a:extLst>
              <a:ext uri="{FF2B5EF4-FFF2-40B4-BE49-F238E27FC236}">
                <a16:creationId xmlns:a16="http://schemas.microsoft.com/office/drawing/2014/main" id="{54A8465B-9D3D-2240-9D85-C74887A88EE6}"/>
              </a:ext>
            </a:extLst>
          </p:cNvPr>
          <p:cNvSpPr/>
          <p:nvPr/>
        </p:nvSpPr>
        <p:spPr bwMode="auto">
          <a:xfrm>
            <a:off x="4526746" y="4449353"/>
            <a:ext cx="990600" cy="400110"/>
          </a:xfrm>
          <a:prstGeom prst="wedgeRectCallout">
            <a:avLst>
              <a:gd name="adj1" fmla="val -27128"/>
              <a:gd name="adj2" fmla="val -1031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/>
              <a:t>main</a:t>
            </a:r>
          </a:p>
        </p:txBody>
      </p:sp>
      <p:sp>
        <p:nvSpPr>
          <p:cNvPr id="88" name="Rectangular Callout 87">
            <a:extLst>
              <a:ext uri="{FF2B5EF4-FFF2-40B4-BE49-F238E27FC236}">
                <a16:creationId xmlns:a16="http://schemas.microsoft.com/office/drawing/2014/main" id="{E552316F-BC35-5641-A720-43AB59BCA63B}"/>
              </a:ext>
            </a:extLst>
          </p:cNvPr>
          <p:cNvSpPr/>
          <p:nvPr/>
        </p:nvSpPr>
        <p:spPr bwMode="auto">
          <a:xfrm>
            <a:off x="4486168" y="3128228"/>
            <a:ext cx="1693370" cy="400110"/>
          </a:xfrm>
          <a:prstGeom prst="wedgeRectCallout">
            <a:avLst>
              <a:gd name="adj1" fmla="val -33128"/>
              <a:gd name="adj2" fmla="val 87337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/>
              <a:t>origin/main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DB3EC77-69E8-BC49-89D1-1D98D86A2AE4}"/>
              </a:ext>
            </a:extLst>
          </p:cNvPr>
          <p:cNvSpPr/>
          <p:nvPr/>
        </p:nvSpPr>
        <p:spPr>
          <a:xfrm>
            <a:off x="1981201" y="5252007"/>
            <a:ext cx="84581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main</a:t>
            </a:r>
            <a:r>
              <a:rPr lang="en-US" dirty="0"/>
              <a:t> is a local branch</a:t>
            </a:r>
          </a:p>
          <a:p>
            <a:r>
              <a:rPr lang="en-US" b="1" dirty="0"/>
              <a:t>origin/main</a:t>
            </a:r>
            <a:r>
              <a:rPr lang="en-US" dirty="0"/>
              <a:t> is a remote branch (a </a:t>
            </a:r>
            <a:r>
              <a:rPr lang="en-US" i="1" dirty="0"/>
              <a:t>local copy</a:t>
            </a:r>
            <a:r>
              <a:rPr lang="en-US" dirty="0"/>
              <a:t> of the branch named "master" on the remote named "origin")</a:t>
            </a:r>
          </a:p>
          <a:p>
            <a:r>
              <a:rPr lang="en-US" b="1" dirty="0"/>
              <a:t>origin</a:t>
            </a:r>
            <a:r>
              <a:rPr lang="en-US" dirty="0"/>
              <a:t> is a remote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5FCF08-7AEA-924F-8A0E-29A57777011A}"/>
              </a:ext>
            </a:extLst>
          </p:cNvPr>
          <p:cNvSpPr txBox="1"/>
          <p:nvPr/>
        </p:nvSpPr>
        <p:spPr>
          <a:xfrm rot="19848700">
            <a:off x="6934949" y="2391763"/>
            <a:ext cx="24224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git pull </a:t>
            </a:r>
          </a:p>
          <a:p>
            <a:r>
              <a:rPr lang="en-US" dirty="0"/>
              <a:t>#updates local repo</a:t>
            </a:r>
          </a:p>
        </p:txBody>
      </p:sp>
    </p:spTree>
    <p:extLst>
      <p:ext uri="{BB962C8B-B14F-4D97-AF65-F5344CB8AC3E}">
        <p14:creationId xmlns:p14="http://schemas.microsoft.com/office/powerpoint/2010/main" val="27632231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F540-50B1-8042-A0ED-9BB2646AA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6D865B2-FD7C-7240-98EC-365DCB08444F}"/>
              </a:ext>
            </a:extLst>
          </p:cNvPr>
          <p:cNvSpPr/>
          <p:nvPr/>
        </p:nvSpPr>
        <p:spPr bwMode="auto">
          <a:xfrm>
            <a:off x="3563880" y="3780259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86645D5-E59E-D644-A4C8-385A426F381B}"/>
              </a:ext>
            </a:extLst>
          </p:cNvPr>
          <p:cNvSpPr/>
          <p:nvPr/>
        </p:nvSpPr>
        <p:spPr bwMode="auto">
          <a:xfrm>
            <a:off x="4605280" y="3780259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22F3D99-C94D-EE41-9B74-8A59021A9E52}"/>
              </a:ext>
            </a:extLst>
          </p:cNvPr>
          <p:cNvCxnSpPr>
            <a:stCxn id="45" idx="6"/>
            <a:endCxn id="46" idx="2"/>
          </p:cNvCxnSpPr>
          <p:nvPr/>
        </p:nvCxnSpPr>
        <p:spPr bwMode="auto">
          <a:xfrm>
            <a:off x="3868680" y="3931135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55" name="Cloud 54">
            <a:extLst>
              <a:ext uri="{FF2B5EF4-FFF2-40B4-BE49-F238E27FC236}">
                <a16:creationId xmlns:a16="http://schemas.microsoft.com/office/drawing/2014/main" id="{75E49228-59BF-5940-8CD6-6F075D426122}"/>
              </a:ext>
            </a:extLst>
          </p:cNvPr>
          <p:cNvSpPr/>
          <p:nvPr/>
        </p:nvSpPr>
        <p:spPr bwMode="auto">
          <a:xfrm>
            <a:off x="1790701" y="1541480"/>
            <a:ext cx="1547411" cy="609064"/>
          </a:xfrm>
          <a:prstGeom prst="clou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/>
              <a:t>Server</a:t>
            </a:r>
          </a:p>
        </p:txBody>
      </p:sp>
      <p:sp>
        <p:nvSpPr>
          <p:cNvPr id="56" name="Can 55">
            <a:extLst>
              <a:ext uri="{FF2B5EF4-FFF2-40B4-BE49-F238E27FC236}">
                <a16:creationId xmlns:a16="http://schemas.microsoft.com/office/drawing/2014/main" id="{3DC8F324-74A9-F34F-BCCB-85E3C155EB46}"/>
              </a:ext>
            </a:extLst>
          </p:cNvPr>
          <p:cNvSpPr/>
          <p:nvPr/>
        </p:nvSpPr>
        <p:spPr bwMode="auto">
          <a:xfrm flipH="1">
            <a:off x="2722325" y="2032226"/>
            <a:ext cx="501078" cy="585847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57" name="Frame 56">
            <a:extLst>
              <a:ext uri="{FF2B5EF4-FFF2-40B4-BE49-F238E27FC236}">
                <a16:creationId xmlns:a16="http://schemas.microsoft.com/office/drawing/2014/main" id="{2B95A368-1138-F74F-A26D-7EAE22A9F978}"/>
              </a:ext>
            </a:extLst>
          </p:cNvPr>
          <p:cNvSpPr/>
          <p:nvPr/>
        </p:nvSpPr>
        <p:spPr bwMode="auto">
          <a:xfrm>
            <a:off x="2013835" y="4060252"/>
            <a:ext cx="1013290" cy="531674"/>
          </a:xfrm>
          <a:prstGeom prst="frame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 dirty="0"/>
          </a:p>
        </p:txBody>
      </p:sp>
      <p:sp>
        <p:nvSpPr>
          <p:cNvPr id="58" name="Trapezoid 57">
            <a:extLst>
              <a:ext uri="{FF2B5EF4-FFF2-40B4-BE49-F238E27FC236}">
                <a16:creationId xmlns:a16="http://schemas.microsoft.com/office/drawing/2014/main" id="{07EC1B87-1A32-3C4B-84EF-BADDA464ED4A}"/>
              </a:ext>
            </a:extLst>
          </p:cNvPr>
          <p:cNvSpPr/>
          <p:nvPr/>
        </p:nvSpPr>
        <p:spPr bwMode="auto">
          <a:xfrm>
            <a:off x="2204216" y="4741336"/>
            <a:ext cx="632528" cy="450413"/>
          </a:xfrm>
          <a:prstGeom prst="trapezoi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5641E8F-A0D8-044C-A195-0FC7CC263159}"/>
              </a:ext>
            </a:extLst>
          </p:cNvPr>
          <p:cNvSpPr txBox="1"/>
          <p:nvPr/>
        </p:nvSpPr>
        <p:spPr>
          <a:xfrm>
            <a:off x="2180189" y="4139954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60" name="Can 59">
            <a:extLst>
              <a:ext uri="{FF2B5EF4-FFF2-40B4-BE49-F238E27FC236}">
                <a16:creationId xmlns:a16="http://schemas.microsoft.com/office/drawing/2014/main" id="{B9D78ABC-C5CA-144F-86FA-302D8284EBDC}"/>
              </a:ext>
            </a:extLst>
          </p:cNvPr>
          <p:cNvSpPr/>
          <p:nvPr/>
        </p:nvSpPr>
        <p:spPr bwMode="auto">
          <a:xfrm flipH="1">
            <a:off x="2725825" y="3706054"/>
            <a:ext cx="501078" cy="585847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9DF5EAE-94C7-6C46-8358-7F49ACF7CC7F}"/>
              </a:ext>
            </a:extLst>
          </p:cNvPr>
          <p:cNvSpPr/>
          <p:nvPr/>
        </p:nvSpPr>
        <p:spPr bwMode="auto">
          <a:xfrm>
            <a:off x="3559931" y="2194169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732C151-E110-8043-A850-A37C46BFB89A}"/>
              </a:ext>
            </a:extLst>
          </p:cNvPr>
          <p:cNvSpPr/>
          <p:nvPr/>
        </p:nvSpPr>
        <p:spPr bwMode="auto">
          <a:xfrm>
            <a:off x="4601331" y="2194169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0F1F4FA-2005-3446-B32F-4DBDBB7285A8}"/>
              </a:ext>
            </a:extLst>
          </p:cNvPr>
          <p:cNvCxnSpPr>
            <a:stCxn id="62" idx="6"/>
            <a:endCxn id="63" idx="2"/>
          </p:cNvCxnSpPr>
          <p:nvPr/>
        </p:nvCxnSpPr>
        <p:spPr bwMode="auto">
          <a:xfrm>
            <a:off x="3864731" y="2345045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73" name="Down Arrow 72">
            <a:extLst>
              <a:ext uri="{FF2B5EF4-FFF2-40B4-BE49-F238E27FC236}">
                <a16:creationId xmlns:a16="http://schemas.microsoft.com/office/drawing/2014/main" id="{71C98011-5181-7347-AB5F-6B37F09628A7}"/>
              </a:ext>
            </a:extLst>
          </p:cNvPr>
          <p:cNvSpPr/>
          <p:nvPr/>
        </p:nvSpPr>
        <p:spPr bwMode="auto">
          <a:xfrm>
            <a:off x="2831955" y="2617280"/>
            <a:ext cx="298107" cy="1088773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811AA3A-6687-4E4A-A100-F25748A3DD89}"/>
              </a:ext>
            </a:extLst>
          </p:cNvPr>
          <p:cNvSpPr txBox="1"/>
          <p:nvPr/>
        </p:nvSpPr>
        <p:spPr>
          <a:xfrm rot="16200000">
            <a:off x="2444193" y="2887282"/>
            <a:ext cx="61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Pull</a:t>
            </a:r>
          </a:p>
        </p:txBody>
      </p: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DCC3A0B5-80D1-074C-9DF7-1B044BEDFCE1}"/>
              </a:ext>
            </a:extLst>
          </p:cNvPr>
          <p:cNvSpPr/>
          <p:nvPr/>
        </p:nvSpPr>
        <p:spPr bwMode="auto">
          <a:xfrm>
            <a:off x="5600700" y="1591317"/>
            <a:ext cx="990600" cy="400110"/>
          </a:xfrm>
          <a:prstGeom prst="wedgeRectCallout">
            <a:avLst>
              <a:gd name="adj1" fmla="val -27128"/>
              <a:gd name="adj2" fmla="val 905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/>
              <a:t>main</a:t>
            </a:r>
          </a:p>
        </p:txBody>
      </p:sp>
      <p:sp>
        <p:nvSpPr>
          <p:cNvPr id="87" name="Rectangular Callout 86">
            <a:extLst>
              <a:ext uri="{FF2B5EF4-FFF2-40B4-BE49-F238E27FC236}">
                <a16:creationId xmlns:a16="http://schemas.microsoft.com/office/drawing/2014/main" id="{54A8465B-9D3D-2240-9D85-C74887A88EE6}"/>
              </a:ext>
            </a:extLst>
          </p:cNvPr>
          <p:cNvSpPr/>
          <p:nvPr/>
        </p:nvSpPr>
        <p:spPr bwMode="auto">
          <a:xfrm>
            <a:off x="4526746" y="4449353"/>
            <a:ext cx="990600" cy="400110"/>
          </a:xfrm>
          <a:prstGeom prst="wedgeRectCallout">
            <a:avLst>
              <a:gd name="adj1" fmla="val -27128"/>
              <a:gd name="adj2" fmla="val -1031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/>
              <a:t>main</a:t>
            </a:r>
          </a:p>
        </p:txBody>
      </p:sp>
      <p:sp>
        <p:nvSpPr>
          <p:cNvPr id="88" name="Rectangular Callout 87">
            <a:extLst>
              <a:ext uri="{FF2B5EF4-FFF2-40B4-BE49-F238E27FC236}">
                <a16:creationId xmlns:a16="http://schemas.microsoft.com/office/drawing/2014/main" id="{E552316F-BC35-5641-A720-43AB59BCA63B}"/>
              </a:ext>
            </a:extLst>
          </p:cNvPr>
          <p:cNvSpPr/>
          <p:nvPr/>
        </p:nvSpPr>
        <p:spPr bwMode="auto">
          <a:xfrm>
            <a:off x="4486168" y="3128228"/>
            <a:ext cx="1693370" cy="400110"/>
          </a:xfrm>
          <a:prstGeom prst="wedgeRectCallout">
            <a:avLst>
              <a:gd name="adj1" fmla="val -33128"/>
              <a:gd name="adj2" fmla="val 87337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/>
              <a:t>origin/main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AD82F9-5395-1298-EAD5-0B03C984848C}"/>
              </a:ext>
            </a:extLst>
          </p:cNvPr>
          <p:cNvSpPr txBox="1"/>
          <p:nvPr/>
        </p:nvSpPr>
        <p:spPr>
          <a:xfrm rot="19848700">
            <a:off x="6810688" y="2669161"/>
            <a:ext cx="2537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Someone changed </a:t>
            </a:r>
          </a:p>
          <a:p>
            <a:r>
              <a:rPr lang="en-US" b="1" dirty="0"/>
              <a:t>the remote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E5BC2D-C94E-EF3F-3853-40608E44E451}"/>
              </a:ext>
            </a:extLst>
          </p:cNvPr>
          <p:cNvSpPr/>
          <p:nvPr/>
        </p:nvSpPr>
        <p:spPr bwMode="auto">
          <a:xfrm>
            <a:off x="5652858" y="2194169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298BDE-593F-EF94-6520-ECA486737D65}"/>
              </a:ext>
            </a:extLst>
          </p:cNvPr>
          <p:cNvCxnSpPr>
            <a:endCxn id="5" idx="2"/>
          </p:cNvCxnSpPr>
          <p:nvPr/>
        </p:nvCxnSpPr>
        <p:spPr bwMode="auto">
          <a:xfrm>
            <a:off x="4916258" y="2345045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39939847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F540-50B1-8042-A0ED-9BB2646AA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6D865B2-FD7C-7240-98EC-365DCB08444F}"/>
              </a:ext>
            </a:extLst>
          </p:cNvPr>
          <p:cNvSpPr/>
          <p:nvPr/>
        </p:nvSpPr>
        <p:spPr bwMode="auto">
          <a:xfrm>
            <a:off x="3563880" y="3780259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86645D5-E59E-D644-A4C8-385A426F381B}"/>
              </a:ext>
            </a:extLst>
          </p:cNvPr>
          <p:cNvSpPr/>
          <p:nvPr/>
        </p:nvSpPr>
        <p:spPr bwMode="auto">
          <a:xfrm>
            <a:off x="4605280" y="3780259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22F3D99-C94D-EE41-9B74-8A59021A9E52}"/>
              </a:ext>
            </a:extLst>
          </p:cNvPr>
          <p:cNvCxnSpPr>
            <a:stCxn id="45" idx="6"/>
            <a:endCxn id="46" idx="2"/>
          </p:cNvCxnSpPr>
          <p:nvPr/>
        </p:nvCxnSpPr>
        <p:spPr bwMode="auto">
          <a:xfrm>
            <a:off x="3868680" y="3931135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55" name="Cloud 54">
            <a:extLst>
              <a:ext uri="{FF2B5EF4-FFF2-40B4-BE49-F238E27FC236}">
                <a16:creationId xmlns:a16="http://schemas.microsoft.com/office/drawing/2014/main" id="{75E49228-59BF-5940-8CD6-6F075D426122}"/>
              </a:ext>
            </a:extLst>
          </p:cNvPr>
          <p:cNvSpPr/>
          <p:nvPr/>
        </p:nvSpPr>
        <p:spPr bwMode="auto">
          <a:xfrm>
            <a:off x="1790701" y="1541480"/>
            <a:ext cx="1547411" cy="609064"/>
          </a:xfrm>
          <a:prstGeom prst="clou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/>
              <a:t>Server</a:t>
            </a:r>
          </a:p>
        </p:txBody>
      </p:sp>
      <p:sp>
        <p:nvSpPr>
          <p:cNvPr id="56" name="Can 55">
            <a:extLst>
              <a:ext uri="{FF2B5EF4-FFF2-40B4-BE49-F238E27FC236}">
                <a16:creationId xmlns:a16="http://schemas.microsoft.com/office/drawing/2014/main" id="{3DC8F324-74A9-F34F-BCCB-85E3C155EB46}"/>
              </a:ext>
            </a:extLst>
          </p:cNvPr>
          <p:cNvSpPr/>
          <p:nvPr/>
        </p:nvSpPr>
        <p:spPr bwMode="auto">
          <a:xfrm flipH="1">
            <a:off x="2722325" y="2032226"/>
            <a:ext cx="501078" cy="585847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57" name="Frame 56">
            <a:extLst>
              <a:ext uri="{FF2B5EF4-FFF2-40B4-BE49-F238E27FC236}">
                <a16:creationId xmlns:a16="http://schemas.microsoft.com/office/drawing/2014/main" id="{2B95A368-1138-F74F-A26D-7EAE22A9F978}"/>
              </a:ext>
            </a:extLst>
          </p:cNvPr>
          <p:cNvSpPr/>
          <p:nvPr/>
        </p:nvSpPr>
        <p:spPr bwMode="auto">
          <a:xfrm>
            <a:off x="2013835" y="4060252"/>
            <a:ext cx="1013290" cy="531674"/>
          </a:xfrm>
          <a:prstGeom prst="frame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 dirty="0"/>
          </a:p>
        </p:txBody>
      </p:sp>
      <p:sp>
        <p:nvSpPr>
          <p:cNvPr id="58" name="Trapezoid 57">
            <a:extLst>
              <a:ext uri="{FF2B5EF4-FFF2-40B4-BE49-F238E27FC236}">
                <a16:creationId xmlns:a16="http://schemas.microsoft.com/office/drawing/2014/main" id="{07EC1B87-1A32-3C4B-84EF-BADDA464ED4A}"/>
              </a:ext>
            </a:extLst>
          </p:cNvPr>
          <p:cNvSpPr/>
          <p:nvPr/>
        </p:nvSpPr>
        <p:spPr bwMode="auto">
          <a:xfrm>
            <a:off x="2204216" y="4741336"/>
            <a:ext cx="632528" cy="450413"/>
          </a:xfrm>
          <a:prstGeom prst="trapezoi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5641E8F-A0D8-044C-A195-0FC7CC263159}"/>
              </a:ext>
            </a:extLst>
          </p:cNvPr>
          <p:cNvSpPr txBox="1"/>
          <p:nvPr/>
        </p:nvSpPr>
        <p:spPr>
          <a:xfrm>
            <a:off x="2180189" y="4139954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60" name="Can 59">
            <a:extLst>
              <a:ext uri="{FF2B5EF4-FFF2-40B4-BE49-F238E27FC236}">
                <a16:creationId xmlns:a16="http://schemas.microsoft.com/office/drawing/2014/main" id="{B9D78ABC-C5CA-144F-86FA-302D8284EBDC}"/>
              </a:ext>
            </a:extLst>
          </p:cNvPr>
          <p:cNvSpPr/>
          <p:nvPr/>
        </p:nvSpPr>
        <p:spPr bwMode="auto">
          <a:xfrm flipH="1">
            <a:off x="2725825" y="3706054"/>
            <a:ext cx="501078" cy="585847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9DF5EAE-94C7-6C46-8358-7F49ACF7CC7F}"/>
              </a:ext>
            </a:extLst>
          </p:cNvPr>
          <p:cNvSpPr/>
          <p:nvPr/>
        </p:nvSpPr>
        <p:spPr bwMode="auto">
          <a:xfrm>
            <a:off x="3559931" y="2194169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732C151-E110-8043-A850-A37C46BFB89A}"/>
              </a:ext>
            </a:extLst>
          </p:cNvPr>
          <p:cNvSpPr/>
          <p:nvPr/>
        </p:nvSpPr>
        <p:spPr bwMode="auto">
          <a:xfrm>
            <a:off x="4601331" y="2194169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0F1F4FA-2005-3446-B32F-4DBDBB7285A8}"/>
              </a:ext>
            </a:extLst>
          </p:cNvPr>
          <p:cNvCxnSpPr>
            <a:stCxn id="62" idx="6"/>
            <a:endCxn id="63" idx="2"/>
          </p:cNvCxnSpPr>
          <p:nvPr/>
        </p:nvCxnSpPr>
        <p:spPr bwMode="auto">
          <a:xfrm>
            <a:off x="3864731" y="2345045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73" name="Down Arrow 72">
            <a:extLst>
              <a:ext uri="{FF2B5EF4-FFF2-40B4-BE49-F238E27FC236}">
                <a16:creationId xmlns:a16="http://schemas.microsoft.com/office/drawing/2014/main" id="{71C98011-5181-7347-AB5F-6B37F09628A7}"/>
              </a:ext>
            </a:extLst>
          </p:cNvPr>
          <p:cNvSpPr/>
          <p:nvPr/>
        </p:nvSpPr>
        <p:spPr bwMode="auto">
          <a:xfrm>
            <a:off x="2831955" y="2617280"/>
            <a:ext cx="298107" cy="1088773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811AA3A-6687-4E4A-A100-F25748A3DD89}"/>
              </a:ext>
            </a:extLst>
          </p:cNvPr>
          <p:cNvSpPr txBox="1"/>
          <p:nvPr/>
        </p:nvSpPr>
        <p:spPr>
          <a:xfrm rot="16200000">
            <a:off x="2444193" y="2887282"/>
            <a:ext cx="61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Pull</a:t>
            </a:r>
          </a:p>
        </p:txBody>
      </p: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DCC3A0B5-80D1-074C-9DF7-1B044BEDFCE1}"/>
              </a:ext>
            </a:extLst>
          </p:cNvPr>
          <p:cNvSpPr/>
          <p:nvPr/>
        </p:nvSpPr>
        <p:spPr bwMode="auto">
          <a:xfrm>
            <a:off x="5600700" y="1591317"/>
            <a:ext cx="990600" cy="400110"/>
          </a:xfrm>
          <a:prstGeom prst="wedgeRectCallout">
            <a:avLst>
              <a:gd name="adj1" fmla="val -27128"/>
              <a:gd name="adj2" fmla="val 905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/>
              <a:t>main</a:t>
            </a:r>
          </a:p>
        </p:txBody>
      </p:sp>
      <p:sp>
        <p:nvSpPr>
          <p:cNvPr id="87" name="Rectangular Callout 86">
            <a:extLst>
              <a:ext uri="{FF2B5EF4-FFF2-40B4-BE49-F238E27FC236}">
                <a16:creationId xmlns:a16="http://schemas.microsoft.com/office/drawing/2014/main" id="{54A8465B-9D3D-2240-9D85-C74887A88EE6}"/>
              </a:ext>
            </a:extLst>
          </p:cNvPr>
          <p:cNvSpPr/>
          <p:nvPr/>
        </p:nvSpPr>
        <p:spPr bwMode="auto">
          <a:xfrm>
            <a:off x="5576755" y="4321030"/>
            <a:ext cx="990600" cy="400110"/>
          </a:xfrm>
          <a:prstGeom prst="wedgeRectCallout">
            <a:avLst>
              <a:gd name="adj1" fmla="val -27128"/>
              <a:gd name="adj2" fmla="val -1031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/>
              <a:t>main</a:t>
            </a:r>
          </a:p>
        </p:txBody>
      </p:sp>
      <p:sp>
        <p:nvSpPr>
          <p:cNvPr id="88" name="Rectangular Callout 87">
            <a:extLst>
              <a:ext uri="{FF2B5EF4-FFF2-40B4-BE49-F238E27FC236}">
                <a16:creationId xmlns:a16="http://schemas.microsoft.com/office/drawing/2014/main" id="{E552316F-BC35-5641-A720-43AB59BCA63B}"/>
              </a:ext>
            </a:extLst>
          </p:cNvPr>
          <p:cNvSpPr/>
          <p:nvPr/>
        </p:nvSpPr>
        <p:spPr bwMode="auto">
          <a:xfrm>
            <a:off x="6115264" y="3105268"/>
            <a:ext cx="1453903" cy="400110"/>
          </a:xfrm>
          <a:prstGeom prst="wedgeRectCallout">
            <a:avLst>
              <a:gd name="adj1" fmla="val -60543"/>
              <a:gd name="adj2" fmla="val 128357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/>
              <a:t>origin/main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AD82F9-5395-1298-EAD5-0B03C984848C}"/>
              </a:ext>
            </a:extLst>
          </p:cNvPr>
          <p:cNvSpPr txBox="1"/>
          <p:nvPr/>
        </p:nvSpPr>
        <p:spPr>
          <a:xfrm rot="19848700">
            <a:off x="7799484" y="2619656"/>
            <a:ext cx="31486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Updating the workspace</a:t>
            </a:r>
            <a:br>
              <a:rPr lang="en-US" b="1" dirty="0"/>
            </a:br>
            <a:r>
              <a:rPr lang="en-US" b="1" dirty="0"/>
              <a:t>and the local repo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E5BC2D-C94E-EF3F-3853-40608E44E451}"/>
              </a:ext>
            </a:extLst>
          </p:cNvPr>
          <p:cNvSpPr/>
          <p:nvPr/>
        </p:nvSpPr>
        <p:spPr bwMode="auto">
          <a:xfrm>
            <a:off x="5652858" y="2194169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298BDE-593F-EF94-6520-ECA486737D65}"/>
              </a:ext>
            </a:extLst>
          </p:cNvPr>
          <p:cNvCxnSpPr>
            <a:endCxn id="5" idx="2"/>
          </p:cNvCxnSpPr>
          <p:nvPr/>
        </p:nvCxnSpPr>
        <p:spPr bwMode="auto">
          <a:xfrm>
            <a:off x="4916258" y="2345045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E3F07F1-342A-26B8-D064-119F798D24FA}"/>
              </a:ext>
            </a:extLst>
          </p:cNvPr>
          <p:cNvSpPr/>
          <p:nvPr/>
        </p:nvSpPr>
        <p:spPr bwMode="auto">
          <a:xfrm>
            <a:off x="5662204" y="3800066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A75C789-DCB8-1634-8BCB-F5F136B33D0B}"/>
              </a:ext>
            </a:extLst>
          </p:cNvPr>
          <p:cNvCxnSpPr>
            <a:endCxn id="7" idx="2"/>
          </p:cNvCxnSpPr>
          <p:nvPr/>
        </p:nvCxnSpPr>
        <p:spPr bwMode="auto">
          <a:xfrm>
            <a:off x="4925604" y="3950942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9" name="Down Arrow 8">
            <a:extLst>
              <a:ext uri="{FF2B5EF4-FFF2-40B4-BE49-F238E27FC236}">
                <a16:creationId xmlns:a16="http://schemas.microsoft.com/office/drawing/2014/main" id="{3187F783-B23B-39FF-9323-25158D2F6BB3}"/>
              </a:ext>
            </a:extLst>
          </p:cNvPr>
          <p:cNvSpPr/>
          <p:nvPr/>
        </p:nvSpPr>
        <p:spPr bwMode="auto">
          <a:xfrm>
            <a:off x="5657382" y="2603607"/>
            <a:ext cx="298107" cy="1088773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EA3CA9-92E6-E2EA-E7D3-0AA7F80929DC}"/>
              </a:ext>
            </a:extLst>
          </p:cNvPr>
          <p:cNvSpPr txBox="1"/>
          <p:nvPr/>
        </p:nvSpPr>
        <p:spPr>
          <a:xfrm rot="16200000">
            <a:off x="5269620" y="2873609"/>
            <a:ext cx="61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23750684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F540-50B1-8042-A0ED-9BB2646AA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6D865B2-FD7C-7240-98EC-365DCB08444F}"/>
              </a:ext>
            </a:extLst>
          </p:cNvPr>
          <p:cNvSpPr/>
          <p:nvPr/>
        </p:nvSpPr>
        <p:spPr bwMode="auto">
          <a:xfrm>
            <a:off x="3563880" y="3780259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86645D5-E59E-D644-A4C8-385A426F381B}"/>
              </a:ext>
            </a:extLst>
          </p:cNvPr>
          <p:cNvSpPr/>
          <p:nvPr/>
        </p:nvSpPr>
        <p:spPr bwMode="auto">
          <a:xfrm>
            <a:off x="4605280" y="3780259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22F3D99-C94D-EE41-9B74-8A59021A9E52}"/>
              </a:ext>
            </a:extLst>
          </p:cNvPr>
          <p:cNvCxnSpPr>
            <a:stCxn id="45" idx="6"/>
            <a:endCxn id="46" idx="2"/>
          </p:cNvCxnSpPr>
          <p:nvPr/>
        </p:nvCxnSpPr>
        <p:spPr bwMode="auto">
          <a:xfrm>
            <a:off x="3868680" y="3931135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55" name="Cloud 54">
            <a:extLst>
              <a:ext uri="{FF2B5EF4-FFF2-40B4-BE49-F238E27FC236}">
                <a16:creationId xmlns:a16="http://schemas.microsoft.com/office/drawing/2014/main" id="{75E49228-59BF-5940-8CD6-6F075D426122}"/>
              </a:ext>
            </a:extLst>
          </p:cNvPr>
          <p:cNvSpPr/>
          <p:nvPr/>
        </p:nvSpPr>
        <p:spPr bwMode="auto">
          <a:xfrm>
            <a:off x="1790701" y="1541480"/>
            <a:ext cx="1547411" cy="609064"/>
          </a:xfrm>
          <a:prstGeom prst="clou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/>
              <a:t>Server</a:t>
            </a:r>
          </a:p>
        </p:txBody>
      </p:sp>
      <p:sp>
        <p:nvSpPr>
          <p:cNvPr id="56" name="Can 55">
            <a:extLst>
              <a:ext uri="{FF2B5EF4-FFF2-40B4-BE49-F238E27FC236}">
                <a16:creationId xmlns:a16="http://schemas.microsoft.com/office/drawing/2014/main" id="{3DC8F324-74A9-F34F-BCCB-85E3C155EB46}"/>
              </a:ext>
            </a:extLst>
          </p:cNvPr>
          <p:cNvSpPr/>
          <p:nvPr/>
        </p:nvSpPr>
        <p:spPr bwMode="auto">
          <a:xfrm flipH="1">
            <a:off x="2722325" y="2032226"/>
            <a:ext cx="501078" cy="585847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57" name="Frame 56">
            <a:extLst>
              <a:ext uri="{FF2B5EF4-FFF2-40B4-BE49-F238E27FC236}">
                <a16:creationId xmlns:a16="http://schemas.microsoft.com/office/drawing/2014/main" id="{2B95A368-1138-F74F-A26D-7EAE22A9F978}"/>
              </a:ext>
            </a:extLst>
          </p:cNvPr>
          <p:cNvSpPr/>
          <p:nvPr/>
        </p:nvSpPr>
        <p:spPr bwMode="auto">
          <a:xfrm>
            <a:off x="2013835" y="4060252"/>
            <a:ext cx="1013290" cy="531674"/>
          </a:xfrm>
          <a:prstGeom prst="frame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 dirty="0"/>
          </a:p>
        </p:txBody>
      </p:sp>
      <p:sp>
        <p:nvSpPr>
          <p:cNvPr id="58" name="Trapezoid 57">
            <a:extLst>
              <a:ext uri="{FF2B5EF4-FFF2-40B4-BE49-F238E27FC236}">
                <a16:creationId xmlns:a16="http://schemas.microsoft.com/office/drawing/2014/main" id="{07EC1B87-1A32-3C4B-84EF-BADDA464ED4A}"/>
              </a:ext>
            </a:extLst>
          </p:cNvPr>
          <p:cNvSpPr/>
          <p:nvPr/>
        </p:nvSpPr>
        <p:spPr bwMode="auto">
          <a:xfrm>
            <a:off x="2204216" y="4741336"/>
            <a:ext cx="632528" cy="450413"/>
          </a:xfrm>
          <a:prstGeom prst="trapezoi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5641E8F-A0D8-044C-A195-0FC7CC263159}"/>
              </a:ext>
            </a:extLst>
          </p:cNvPr>
          <p:cNvSpPr txBox="1"/>
          <p:nvPr/>
        </p:nvSpPr>
        <p:spPr>
          <a:xfrm>
            <a:off x="2180189" y="4139954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60" name="Can 59">
            <a:extLst>
              <a:ext uri="{FF2B5EF4-FFF2-40B4-BE49-F238E27FC236}">
                <a16:creationId xmlns:a16="http://schemas.microsoft.com/office/drawing/2014/main" id="{B9D78ABC-C5CA-144F-86FA-302D8284EBDC}"/>
              </a:ext>
            </a:extLst>
          </p:cNvPr>
          <p:cNvSpPr/>
          <p:nvPr/>
        </p:nvSpPr>
        <p:spPr bwMode="auto">
          <a:xfrm flipH="1">
            <a:off x="2725825" y="3706054"/>
            <a:ext cx="501078" cy="585847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9DF5EAE-94C7-6C46-8358-7F49ACF7CC7F}"/>
              </a:ext>
            </a:extLst>
          </p:cNvPr>
          <p:cNvSpPr/>
          <p:nvPr/>
        </p:nvSpPr>
        <p:spPr bwMode="auto">
          <a:xfrm>
            <a:off x="3559931" y="2194169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732C151-E110-8043-A850-A37C46BFB89A}"/>
              </a:ext>
            </a:extLst>
          </p:cNvPr>
          <p:cNvSpPr/>
          <p:nvPr/>
        </p:nvSpPr>
        <p:spPr bwMode="auto">
          <a:xfrm>
            <a:off x="4601331" y="2194169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0F1F4FA-2005-3446-B32F-4DBDBB7285A8}"/>
              </a:ext>
            </a:extLst>
          </p:cNvPr>
          <p:cNvCxnSpPr>
            <a:stCxn id="62" idx="6"/>
            <a:endCxn id="63" idx="2"/>
          </p:cNvCxnSpPr>
          <p:nvPr/>
        </p:nvCxnSpPr>
        <p:spPr bwMode="auto">
          <a:xfrm>
            <a:off x="3864731" y="2345045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73" name="Down Arrow 72">
            <a:extLst>
              <a:ext uri="{FF2B5EF4-FFF2-40B4-BE49-F238E27FC236}">
                <a16:creationId xmlns:a16="http://schemas.microsoft.com/office/drawing/2014/main" id="{71C98011-5181-7347-AB5F-6B37F09628A7}"/>
              </a:ext>
            </a:extLst>
          </p:cNvPr>
          <p:cNvSpPr/>
          <p:nvPr/>
        </p:nvSpPr>
        <p:spPr bwMode="auto">
          <a:xfrm>
            <a:off x="2831955" y="2617280"/>
            <a:ext cx="298107" cy="1088773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811AA3A-6687-4E4A-A100-F25748A3DD89}"/>
              </a:ext>
            </a:extLst>
          </p:cNvPr>
          <p:cNvSpPr txBox="1"/>
          <p:nvPr/>
        </p:nvSpPr>
        <p:spPr>
          <a:xfrm rot="16200000">
            <a:off x="2444193" y="2887282"/>
            <a:ext cx="61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Pull</a:t>
            </a:r>
          </a:p>
        </p:txBody>
      </p: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DCC3A0B5-80D1-074C-9DF7-1B044BEDFCE1}"/>
              </a:ext>
            </a:extLst>
          </p:cNvPr>
          <p:cNvSpPr/>
          <p:nvPr/>
        </p:nvSpPr>
        <p:spPr bwMode="auto">
          <a:xfrm>
            <a:off x="5600700" y="1591317"/>
            <a:ext cx="990600" cy="400110"/>
          </a:xfrm>
          <a:prstGeom prst="wedgeRectCallout">
            <a:avLst>
              <a:gd name="adj1" fmla="val -27128"/>
              <a:gd name="adj2" fmla="val 905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/>
              <a:t>main</a:t>
            </a:r>
          </a:p>
        </p:txBody>
      </p:sp>
      <p:sp>
        <p:nvSpPr>
          <p:cNvPr id="88" name="Rectangular Callout 87">
            <a:extLst>
              <a:ext uri="{FF2B5EF4-FFF2-40B4-BE49-F238E27FC236}">
                <a16:creationId xmlns:a16="http://schemas.microsoft.com/office/drawing/2014/main" id="{E552316F-BC35-5641-A720-43AB59BCA63B}"/>
              </a:ext>
            </a:extLst>
          </p:cNvPr>
          <p:cNvSpPr/>
          <p:nvPr/>
        </p:nvSpPr>
        <p:spPr bwMode="auto">
          <a:xfrm>
            <a:off x="3882186" y="3128228"/>
            <a:ext cx="1494514" cy="400110"/>
          </a:xfrm>
          <a:prstGeom prst="wedgeRectCallout">
            <a:avLst>
              <a:gd name="adj1" fmla="val 1386"/>
              <a:gd name="adj2" fmla="val 99057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/>
              <a:t>origin/main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AD82F9-5395-1298-EAD5-0B03C984848C}"/>
              </a:ext>
            </a:extLst>
          </p:cNvPr>
          <p:cNvSpPr txBox="1"/>
          <p:nvPr/>
        </p:nvSpPr>
        <p:spPr>
          <a:xfrm rot="19848700">
            <a:off x="6563026" y="2669161"/>
            <a:ext cx="30332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Updating the local repo</a:t>
            </a:r>
          </a:p>
          <a:p>
            <a:r>
              <a:rPr lang="en-US" b="1" dirty="0"/>
              <a:t>but not the workspace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E5BC2D-C94E-EF3F-3853-40608E44E451}"/>
              </a:ext>
            </a:extLst>
          </p:cNvPr>
          <p:cNvSpPr/>
          <p:nvPr/>
        </p:nvSpPr>
        <p:spPr bwMode="auto">
          <a:xfrm>
            <a:off x="5652858" y="2194169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298BDE-593F-EF94-6520-ECA486737D65}"/>
              </a:ext>
            </a:extLst>
          </p:cNvPr>
          <p:cNvCxnSpPr>
            <a:endCxn id="5" idx="2"/>
          </p:cNvCxnSpPr>
          <p:nvPr/>
        </p:nvCxnSpPr>
        <p:spPr bwMode="auto">
          <a:xfrm>
            <a:off x="4916258" y="2345045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1275D630-640B-9976-55D9-97E6F9BC866D}"/>
              </a:ext>
            </a:extLst>
          </p:cNvPr>
          <p:cNvSpPr/>
          <p:nvPr/>
        </p:nvSpPr>
        <p:spPr bwMode="auto">
          <a:xfrm>
            <a:off x="5576755" y="4321030"/>
            <a:ext cx="990600" cy="400110"/>
          </a:xfrm>
          <a:prstGeom prst="wedgeRectCallout">
            <a:avLst>
              <a:gd name="adj1" fmla="val -27128"/>
              <a:gd name="adj2" fmla="val -1031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/>
              <a:t>main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29833B6-191B-AF02-396B-3828EEA89EA5}"/>
              </a:ext>
            </a:extLst>
          </p:cNvPr>
          <p:cNvSpPr/>
          <p:nvPr/>
        </p:nvSpPr>
        <p:spPr bwMode="auto">
          <a:xfrm>
            <a:off x="5662204" y="3800066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F422539-D520-8B22-674C-2F140ED57AA1}"/>
              </a:ext>
            </a:extLst>
          </p:cNvPr>
          <p:cNvCxnSpPr>
            <a:endCxn id="7" idx="2"/>
          </p:cNvCxnSpPr>
          <p:nvPr/>
        </p:nvCxnSpPr>
        <p:spPr bwMode="auto">
          <a:xfrm>
            <a:off x="4925604" y="3950942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9" name="Down Arrow 8">
            <a:extLst>
              <a:ext uri="{FF2B5EF4-FFF2-40B4-BE49-F238E27FC236}">
                <a16:creationId xmlns:a16="http://schemas.microsoft.com/office/drawing/2014/main" id="{9226B69F-3651-E1AA-F2A8-CC6886C97EBB}"/>
              </a:ext>
            </a:extLst>
          </p:cNvPr>
          <p:cNvSpPr/>
          <p:nvPr/>
        </p:nvSpPr>
        <p:spPr bwMode="auto">
          <a:xfrm>
            <a:off x="5657382" y="2603607"/>
            <a:ext cx="298107" cy="1088773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3C726D-B35B-E435-CAAB-A0B4063C1E6B}"/>
              </a:ext>
            </a:extLst>
          </p:cNvPr>
          <p:cNvSpPr txBox="1"/>
          <p:nvPr/>
        </p:nvSpPr>
        <p:spPr>
          <a:xfrm rot="16200000">
            <a:off x="5163822" y="2873609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Fetch</a:t>
            </a:r>
          </a:p>
        </p:txBody>
      </p:sp>
    </p:spTree>
    <p:extLst>
      <p:ext uri="{BB962C8B-B14F-4D97-AF65-F5344CB8AC3E}">
        <p14:creationId xmlns:p14="http://schemas.microsoft.com/office/powerpoint/2010/main" val="5718913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12FE1-FA74-374E-BCEE-4F1F0F230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(</a:t>
            </a:r>
            <a:r>
              <a:rPr lang="en-US" dirty="0"/>
              <a:t>GitHub) Fork</a:t>
            </a:r>
          </a:p>
          <a:p>
            <a:r>
              <a:rPr lang="en-US" dirty="0"/>
              <a:t>(CLI) Clone (the fork)</a:t>
            </a:r>
          </a:p>
          <a:p>
            <a:r>
              <a:rPr lang="en-US" dirty="0"/>
              <a:t>(CLI) Commits</a:t>
            </a:r>
          </a:p>
          <a:p>
            <a:r>
              <a:rPr lang="en-US" dirty="0"/>
              <a:t>(CLI) Push</a:t>
            </a:r>
          </a:p>
          <a:p>
            <a:r>
              <a:rPr lang="en-US" dirty="0"/>
              <a:t>(GitHub) Send Pull Request</a:t>
            </a:r>
          </a:p>
          <a:p>
            <a:pPr lvl="1"/>
            <a:r>
              <a:rPr lang="en-US" dirty="0"/>
              <a:t>Follow it</a:t>
            </a:r>
          </a:p>
          <a:p>
            <a:pPr lvl="1"/>
            <a:r>
              <a:rPr lang="en-US" dirty="0"/>
              <a:t>Revise it</a:t>
            </a:r>
          </a:p>
          <a:p>
            <a:pPr lvl="1"/>
            <a:r>
              <a:rPr lang="en-US" dirty="0"/>
              <a:t>Update it</a:t>
            </a:r>
          </a:p>
          <a:p>
            <a:pPr lvl="1"/>
            <a:endParaRPr lang="en-US" dirty="0"/>
          </a:p>
          <a:p>
            <a:r>
              <a:rPr lang="en-US" dirty="0"/>
              <a:t>Keep your fork up-to-date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help.github.com</a:t>
            </a:r>
            <a:r>
              <a:rPr lang="en-US" dirty="0"/>
              <a:t>/articles/syncing-a-fork/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DAA4B-7B52-064B-95BA-F92C6420A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Pull Request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AD9DE-5416-9449-BDEF-CFF78D6A9E1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40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0D34D-CDB5-F14D-A29B-53319EECA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Team development</a:t>
            </a:r>
          </a:p>
          <a:p>
            <a:pPr lvl="1"/>
            <a:r>
              <a:rPr lang="en-US" dirty="0"/>
              <a:t>Code sharing and versioning…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583CD-7A73-BB4E-ABF4-54BF85313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Management/Versioning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3AC10A-CFCA-BF43-A06D-6DEF257F5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571" y="2559661"/>
            <a:ext cx="2025649" cy="14356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F78B44-E184-4342-A159-9CC01FB5D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882" y="3157363"/>
            <a:ext cx="2793128" cy="18418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F4C7B6-B608-6F4F-9505-7954F211FB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0931" y="4024527"/>
            <a:ext cx="1863289" cy="18632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2037A2-6F76-C44E-904C-FA643FED1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0808" y="1528677"/>
            <a:ext cx="1755773" cy="1755773"/>
          </a:xfrm>
          <a:prstGeom prst="rect">
            <a:avLst/>
          </a:prstGeom>
        </p:spPr>
      </p:pic>
      <p:pic>
        <p:nvPicPr>
          <p:cNvPr id="1026" name="Picture 2" descr="Image result for floppy disk">
            <a:extLst>
              <a:ext uri="{FF2B5EF4-FFF2-40B4-BE49-F238E27FC236}">
                <a16:creationId xmlns:a16="http://schemas.microsoft.com/office/drawing/2014/main" id="{8FB94ABD-1E57-DA43-86FE-2F86AA2E5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94014">
            <a:off x="7200309" y="4011070"/>
            <a:ext cx="2971800" cy="14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010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0EB36B-D797-32A3-51E4-C0B94461E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0A5BBE-5496-FD48-BB37-82BFD7EB4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Management/Versioning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586E8-F529-0947-AAB3-F750AA15644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B98FD2-4691-4C4D-A8CF-2BE1BDBC3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2814"/>
            <a:ext cx="9144000" cy="518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18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1CD723-4CF6-2D4F-895C-5964481F0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479550"/>
            <a:ext cx="7937500" cy="38989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C1C32-3705-134F-7707-43D7EBE7A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27580D-9EBB-2F4B-A013-BF7C0D813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will focus 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B57B51-C53B-CF47-92E1-63F22E2E454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424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Image result for source forge">
            <a:extLst>
              <a:ext uri="{FF2B5EF4-FFF2-40B4-BE49-F238E27FC236}">
                <a16:creationId xmlns:a16="http://schemas.microsoft.com/office/drawing/2014/main" id="{D0B6D8B4-6B32-F946-9C4D-0767D4FCD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615" y="4079534"/>
            <a:ext cx="2349500" cy="154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B5EE4-00CC-D445-954E-EFDBF60D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machine! (?)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2B9CA5-9904-C44C-8041-290BF8935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offers this service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A488D4-5137-A041-A686-68B03D14C36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CBBB17B8-9557-C244-8C05-070CF0A6E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620" y="2532734"/>
            <a:ext cx="1693333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BF1A4EE8-67E0-3243-A03C-7D9B62A51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057" y="3597003"/>
            <a:ext cx="2235200" cy="112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lated image">
            <a:extLst>
              <a:ext uri="{FF2B5EF4-FFF2-40B4-BE49-F238E27FC236}">
                <a16:creationId xmlns:a16="http://schemas.microsoft.com/office/drawing/2014/main" id="{E2F715E5-0852-294F-8319-C32877B5F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044" y="2326446"/>
            <a:ext cx="31242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codebase">
            <a:extLst>
              <a:ext uri="{FF2B5EF4-FFF2-40B4-BE49-F238E27FC236}">
                <a16:creationId xmlns:a16="http://schemas.microsoft.com/office/drawing/2014/main" id="{645C5BCC-8AF0-E04D-9D1C-54DBCFE30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090" y="5586022"/>
            <a:ext cx="24892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lated image">
            <a:extLst>
              <a:ext uri="{FF2B5EF4-FFF2-40B4-BE49-F238E27FC236}">
                <a16:creationId xmlns:a16="http://schemas.microsoft.com/office/drawing/2014/main" id="{AC40E993-8C5E-FE46-85F5-E07F8DD40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286" y="5073775"/>
            <a:ext cx="2729935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Beanstalk">
            <a:extLst>
              <a:ext uri="{FF2B5EF4-FFF2-40B4-BE49-F238E27FC236}">
                <a16:creationId xmlns:a16="http://schemas.microsoft.com/office/drawing/2014/main" id="{CF480401-3B48-8B41-8E3C-E1364E562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451" y="3429000"/>
            <a:ext cx="2645906" cy="80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431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napshot-based VCS">
            <a:extLst>
              <a:ext uri="{FF2B5EF4-FFF2-40B4-BE49-F238E27FC236}">
                <a16:creationId xmlns:a16="http://schemas.microsoft.com/office/drawing/2014/main" id="{FEB9DC72-14DE-DF4A-9540-466FBDBC41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20046" y="1806689"/>
            <a:ext cx="8523411" cy="376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14E51B-951F-6041-B2AB-F5E91E4BF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Git Manages Files Over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07E8A-1916-7847-A198-5074CF8CEF7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105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99989-059D-2343-8400-E1265747C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- Overall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35674-C795-FF42-B47F-80343541B2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37E95-6159-294F-B789-2922C6D46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73" y="1581418"/>
            <a:ext cx="2719687" cy="3294413"/>
          </a:xfrm>
          <a:prstGeom prst="rect">
            <a:avLst/>
          </a:prstGeom>
        </p:spPr>
      </p:pic>
      <p:pic>
        <p:nvPicPr>
          <p:cNvPr id="4098" name="Picture 2" descr="Image result for git clone pull update commit">
            <a:extLst>
              <a:ext uri="{FF2B5EF4-FFF2-40B4-BE49-F238E27FC236}">
                <a16:creationId xmlns:a16="http://schemas.microsoft.com/office/drawing/2014/main" id="{A8DB2CE2-5C59-C347-B66A-33C109795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374" y="1436862"/>
            <a:ext cx="5376815" cy="508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722165"/>
      </p:ext>
    </p:extLst>
  </p:cSld>
  <p:clrMapOvr>
    <a:masterClrMapping/>
  </p:clrMapOvr>
</p:sld>
</file>

<file path=ppt/theme/theme1.xml><?xml version="1.0" encoding="utf-8"?>
<a:theme xmlns:a="http://schemas.openxmlformats.org/drawingml/2006/main" name="1_Dark-Blue-Vertical-PPT-Template">
  <a:themeElements>
    <a:clrScheme name="Custom 1">
      <a:dk1>
        <a:srgbClr val="003366"/>
      </a:dk1>
      <a:lt1>
        <a:srgbClr val="FFFFFF"/>
      </a:lt1>
      <a:dk2>
        <a:srgbClr val="0066B3"/>
      </a:dk2>
      <a:lt2>
        <a:srgbClr val="C3B8B2"/>
      </a:lt2>
      <a:accent1>
        <a:srgbClr val="FBB040"/>
      </a:accent1>
      <a:accent2>
        <a:srgbClr val="F07F09"/>
      </a:accent2>
      <a:accent3>
        <a:srgbClr val="B1541F"/>
      </a:accent3>
      <a:accent4>
        <a:srgbClr val="00ABA3"/>
      </a:accent4>
      <a:accent5>
        <a:srgbClr val="009DDC"/>
      </a:accent5>
      <a:accent6>
        <a:srgbClr val="0066B3"/>
      </a:accent6>
      <a:hlink>
        <a:srgbClr val="FFCC00"/>
      </a:hlink>
      <a:folHlink>
        <a:srgbClr val="00853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AU_Presiden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Custom 1">
      <a:dk1>
        <a:srgbClr val="003366"/>
      </a:dk1>
      <a:lt1>
        <a:sysClr val="window" lastClr="FFFFFF"/>
      </a:lt1>
      <a:dk2>
        <a:srgbClr val="B1541D"/>
      </a:dk2>
      <a:lt2>
        <a:srgbClr val="C3B8B2"/>
      </a:lt2>
      <a:accent1>
        <a:srgbClr val="F47722"/>
      </a:accent1>
      <a:accent2>
        <a:srgbClr val="FBB040"/>
      </a:accent2>
      <a:accent3>
        <a:srgbClr val="0066B3"/>
      </a:accent3>
      <a:accent4>
        <a:srgbClr val="009DDC"/>
      </a:accent4>
      <a:accent5>
        <a:srgbClr val="00ACA5"/>
      </a:accent5>
      <a:accent6>
        <a:srgbClr val="FFD200"/>
      </a:accent6>
      <a:hlink>
        <a:srgbClr val="2998E3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AU FCB Template" id="{B1209E5C-EC2F-4AA8-9123-312E89791AB0}" vid="{D287FF1B-2816-4E45-BFFC-304493C9BE4E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15124</TotalTime>
  <Words>1605</Words>
  <Application>Microsoft Macintosh PowerPoint</Application>
  <PresentationFormat>Widescreen</PresentationFormat>
  <Paragraphs>401</Paragraphs>
  <Slides>39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Arial</vt:lpstr>
      <vt:lpstr>Arial Hebrew Scholar</vt:lpstr>
      <vt:lpstr>Arial MT Black</vt:lpstr>
      <vt:lpstr>Calibri</vt:lpstr>
      <vt:lpstr>Helvetica</vt:lpstr>
      <vt:lpstr>Menlo</vt:lpstr>
      <vt:lpstr>Rial</vt:lpstr>
      <vt:lpstr>Times</vt:lpstr>
      <vt:lpstr>1_Dark-Blue-Vertical-PPT-Template</vt:lpstr>
      <vt:lpstr>Office Theme</vt:lpstr>
      <vt:lpstr>CS499 - Open Source software development</vt:lpstr>
      <vt:lpstr>But, Before</vt:lpstr>
      <vt:lpstr>How do you feel about git?</vt:lpstr>
      <vt:lpstr>Code Management/Versioning</vt:lpstr>
      <vt:lpstr>Code Management/Versioning</vt:lpstr>
      <vt:lpstr>We will focus on:</vt:lpstr>
      <vt:lpstr>Who offers this service</vt:lpstr>
      <vt:lpstr>How Git Manages Files Over Time</vt:lpstr>
      <vt:lpstr>Git - Overall</vt:lpstr>
      <vt:lpstr>Git Local Flow - Example</vt:lpstr>
      <vt:lpstr>Git Local Flow - Example</vt:lpstr>
      <vt:lpstr>It’s Hands On Time</vt:lpstr>
      <vt:lpstr>Kicking off</vt:lpstr>
      <vt:lpstr>Hands On </vt:lpstr>
      <vt:lpstr>Hands On </vt:lpstr>
      <vt:lpstr>Hands On</vt:lpstr>
      <vt:lpstr>Let’s Branch it out!</vt:lpstr>
      <vt:lpstr>Working in a new Branch</vt:lpstr>
      <vt:lpstr>Updating the Master Branch</vt:lpstr>
      <vt:lpstr>Dealing With Small Conflicts</vt:lpstr>
      <vt:lpstr>Usually… For the Easy ones</vt:lpstr>
      <vt:lpstr>Exercising it out</vt:lpstr>
      <vt:lpstr>Rebasing it all!!!</vt:lpstr>
      <vt:lpstr>Moving From Here to There</vt:lpstr>
      <vt:lpstr>Moving From Here to There</vt:lpstr>
      <vt:lpstr>Cherry-Picking</vt:lpstr>
      <vt:lpstr>Before we get back to work </vt:lpstr>
      <vt:lpstr>Dealing with the Remote Repo</vt:lpstr>
      <vt:lpstr>Create a Repo in GitHub</vt:lpstr>
      <vt:lpstr>But… how to set my upstream repo?</vt:lpstr>
      <vt:lpstr>The opposite: Cloning to a Local Repo</vt:lpstr>
      <vt:lpstr>Working In This Repo</vt:lpstr>
      <vt:lpstr>Usual Workflow </vt:lpstr>
      <vt:lpstr>GitHub Workflow</vt:lpstr>
      <vt:lpstr>Example</vt:lpstr>
      <vt:lpstr>Example</vt:lpstr>
      <vt:lpstr>Example</vt:lpstr>
      <vt:lpstr>Example</vt:lpstr>
      <vt:lpstr>A Pull Request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New leader orientation!</dc:title>
  <dc:creator>Cassandra Anderson</dc:creator>
  <cp:lastModifiedBy>Igor Steinmacher</cp:lastModifiedBy>
  <cp:revision>329</cp:revision>
  <cp:lastPrinted>2018-08-27T03:34:43Z</cp:lastPrinted>
  <dcterms:created xsi:type="dcterms:W3CDTF">2014-02-19T16:49:03Z</dcterms:created>
  <dcterms:modified xsi:type="dcterms:W3CDTF">2023-02-03T00:00:16Z</dcterms:modified>
</cp:coreProperties>
</file>